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8" r:id="rId4"/>
    <p:sldId id="286" r:id="rId5"/>
    <p:sldId id="285" r:id="rId6"/>
    <p:sldId id="265" r:id="rId7"/>
    <p:sldId id="266" r:id="rId8"/>
    <p:sldId id="289" r:id="rId9"/>
    <p:sldId id="290" r:id="rId10"/>
    <p:sldId id="267" r:id="rId11"/>
    <p:sldId id="278" r:id="rId12"/>
    <p:sldId id="291" r:id="rId13"/>
    <p:sldId id="260" r:id="rId14"/>
    <p:sldId id="283" r:id="rId15"/>
    <p:sldId id="280" r:id="rId16"/>
    <p:sldId id="281" r:id="rId17"/>
    <p:sldId id="268" r:id="rId18"/>
    <p:sldId id="284" r:id="rId19"/>
    <p:sldId id="271" r:id="rId20"/>
    <p:sldId id="282" r:id="rId21"/>
    <p:sldId id="262" r:id="rId2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yn Lincoln" initials="R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73" autoAdjust="0"/>
  </p:normalViewPr>
  <p:slideViewPr>
    <p:cSldViewPr>
      <p:cViewPr>
        <p:scale>
          <a:sx n="92" d="100"/>
          <a:sy n="92" d="100"/>
        </p:scale>
        <p:origin x="-93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7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en-AU" sz="1500"/>
              <a:t>Women's offender rate, Queensland, 2008-2013</a:t>
            </a:r>
          </a:p>
        </c:rich>
      </c:tx>
      <c:layout>
        <c:manualLayout>
          <c:xMode val="edge"/>
          <c:yMode val="edge"/>
          <c:x val="0.17909398955671593"/>
          <c:y val="2.39435956391318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32667130552747"/>
          <c:y val="0.15294315124406466"/>
          <c:w val="0.61240922967706724"/>
          <c:h val="0.72467189635934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Indigenous</c:v>
                </c:pt>
              </c:strCache>
            </c:strRef>
          </c:tx>
          <c:invertIfNegative val="0"/>
          <c:cat>
            <c:strRef>
              <c:f>Sheet1!$B$15:$F$15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Sheet1!$B$16:$F$16</c:f>
              <c:numCache>
                <c:formatCode>#,##0</c:formatCode>
                <c:ptCount val="5"/>
                <c:pt idx="0">
                  <c:v>7192</c:v>
                </c:pt>
                <c:pt idx="1">
                  <c:v>7370</c:v>
                </c:pt>
                <c:pt idx="2">
                  <c:v>6707</c:v>
                </c:pt>
                <c:pt idx="3">
                  <c:v>6852</c:v>
                </c:pt>
                <c:pt idx="4">
                  <c:v>7046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Non-Indigenous </c:v>
                </c:pt>
              </c:strCache>
            </c:strRef>
          </c:tx>
          <c:invertIfNegative val="0"/>
          <c:cat>
            <c:strRef>
              <c:f>Sheet1!$B$15:$F$15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712</c:v>
                </c:pt>
                <c:pt idx="1">
                  <c:v>724</c:v>
                </c:pt>
                <c:pt idx="2">
                  <c:v>660</c:v>
                </c:pt>
                <c:pt idx="3">
                  <c:v>679</c:v>
                </c:pt>
                <c:pt idx="4">
                  <c:v>680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95776"/>
        <c:axId val="38134144"/>
      </c:barChart>
      <c:catAx>
        <c:axId val="375957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134144"/>
        <c:crosses val="autoZero"/>
        <c:auto val="1"/>
        <c:lblAlgn val="ctr"/>
        <c:lblOffset val="100"/>
        <c:noMultiLvlLbl val="0"/>
      </c:catAx>
      <c:valAx>
        <c:axId val="3813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 sz="900" dirty="0" smtClean="0"/>
                  <a:t>Per 100,000 population</a:t>
                </a:r>
                <a:endParaRPr lang="en-AU" sz="900" dirty="0"/>
              </a:p>
            </c:rich>
          </c:tx>
          <c:layout>
            <c:manualLayout>
              <c:xMode val="edge"/>
              <c:yMode val="edge"/>
              <c:x val="4.3976838830773191E-2"/>
              <c:y val="0.27995077841592481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595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D8AF71-3AE7-4AB4-8EC6-85442DD169BA}" type="datetimeFigureOut">
              <a:rPr lang="en-AU" smtClean="0"/>
              <a:pPr/>
              <a:t>30/09/2014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958730F-72BD-492B-840C-6E757E1595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50696" cy="2376264"/>
          </a:xfrm>
        </p:spPr>
        <p:txBody>
          <a:bodyPr>
            <a:noAutofit/>
          </a:bodyPr>
          <a:lstStyle/>
          <a:p>
            <a:r>
              <a:rPr lang="en-A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attitudes toward women in the Criminal </a:t>
            </a:r>
            <a:r>
              <a:rPr lang="en-A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ustice </a:t>
            </a:r>
            <a:r>
              <a:rPr lang="en-A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ystem – </a:t>
            </a:r>
            <a:b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Explanations for sentencing treatment disparities between Indigenous and non-Indigenous women</a:t>
            </a:r>
            <a:endParaRPr lang="en-A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509120"/>
            <a:ext cx="7120880" cy="1752600"/>
          </a:xfrm>
        </p:spPr>
        <p:txBody>
          <a:bodyPr>
            <a:normAutofit/>
          </a:bodyPr>
          <a:lstStyle/>
          <a:p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Marisela Velazquez, PhD Candidate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Cook University</a:t>
            </a:r>
          </a:p>
        </p:txBody>
      </p:sp>
    </p:spTree>
    <p:extLst>
      <p:ext uri="{BB962C8B-B14F-4D97-AF65-F5344CB8AC3E}">
        <p14:creationId xmlns:p14="http://schemas.microsoft.com/office/powerpoint/2010/main" val="919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b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criminal justice jurisdictions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Over-representation of Indigenous women across the CJS</a:t>
            </a:r>
          </a:p>
          <a:p>
            <a:pPr marL="0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 of disparities across all CJ jurisdictions is not new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Resonates with historical facts of minority women vs white women’s treatment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and across Australia</a:t>
            </a:r>
          </a:p>
        </p:txBody>
      </p:sp>
    </p:spTree>
    <p:extLst>
      <p:ext uri="{BB962C8B-B14F-4D97-AF65-F5344CB8AC3E}">
        <p14:creationId xmlns:p14="http://schemas.microsoft.com/office/powerpoint/2010/main" val="11517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Indigenous </a:t>
            </a:r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igher courts</a:t>
            </a: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research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courts – NSW, SA, WA</a:t>
            </a:r>
          </a:p>
          <a:p>
            <a:pPr marL="0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Contradicts historical facts of punitive treatment for minority women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are being given lenient treatment for comparable offences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likelihood of imprisonment sentences for Indigenous women than non-Indigenous women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– Higher courts</a:t>
            </a:r>
            <a:b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Emerging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Judiciary’s assessment of offenders and crime</a:t>
            </a:r>
          </a:p>
          <a:p>
            <a:pPr marL="0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Blameworthiness</a:t>
            </a:r>
          </a:p>
          <a:p>
            <a:pPr marL="411480" lvl="1" indent="0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Risk/community protection</a:t>
            </a:r>
          </a:p>
          <a:p>
            <a:pPr marL="411480" lvl="1" indent="0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37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</a:t>
            </a:r>
            <a:br>
              <a:rPr lang="en-AU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A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gauge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explanations for sentencing discrepancies of Indigenous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key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criminology will be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critically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analysed for their applicability to the context of Indigenous women’s sentencing compared with non-Indigenous women’s sentencing in the higher courts in North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Queensland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questions: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the higher courts more lenient toward Indigenous women defendants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that they impose prison sentences as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‘last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resort’ for women defendants, why do Indigenous women continue to be imprisoned at such high rates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have changes in legislation contributed to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changes on sentencing?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</a:t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concerns perspective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Blameworthiness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Risk/community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</a:p>
          <a:p>
            <a:pPr lvl="1"/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A376"/>
              </a:buClr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Feminist criminology</a:t>
            </a:r>
          </a:p>
          <a:p>
            <a:pPr lvl="1">
              <a:buClr>
                <a:srgbClr val="B0CCB0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generally treated more leniently than men due to their </a:t>
            </a:r>
            <a:r>
              <a:rPr lang="en-AU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criminogenic</a:t>
            </a: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behaviour  </a:t>
            </a:r>
          </a:p>
          <a:p>
            <a:pPr lvl="1">
              <a:buClr>
                <a:srgbClr val="B0CCB0"/>
              </a:buClr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Femininity role </a:t>
            </a:r>
            <a:endParaRPr lang="en-AU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B0CCB0"/>
              </a:buClr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understandings of how race and ethnic status impacts the treatment of minority women in the CJS</a:t>
            </a:r>
          </a:p>
          <a:p>
            <a:pPr lvl="1">
              <a:buClr>
                <a:srgbClr val="B0CCB0"/>
              </a:buClr>
            </a:pP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</a:t>
            </a: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endParaRPr lang="en-AU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discrimination – lenient treatment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Sentencing decisions may favour Indigenous offenders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of judicial awareness of the historical inequalities (e.g. colonisation).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response to political and community expectations to reduce Indigenous over-representation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</a:t>
            </a: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endParaRPr lang="en-AU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involvement – punitive treatment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sentencing outcomes may be a function of differences in offending patterns and criminal histories 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is not based on Indigenous status               (e.g. not race-based discrimination)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</a:t>
            </a:r>
            <a: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methodology</a:t>
            </a:r>
            <a:endParaRPr lang="en-AU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51115"/>
          </a:xfrm>
        </p:spPr>
        <p:txBody>
          <a:bodyPr>
            <a:normAutofit fontScale="92500"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–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judiciary who presides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cases involving women offenders in the higher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Semi-structured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open-ended interviews</a:t>
            </a:r>
          </a:p>
          <a:p>
            <a:pPr marL="0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how gender is constructed in courtrooms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notebooks will be analysed through thematic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</a:t>
            </a: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court transcripts</a:t>
            </a:r>
          </a:p>
          <a:p>
            <a:pPr lvl="1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will be from the previous 25 years</a:t>
            </a:r>
          </a:p>
          <a:p>
            <a:pPr lvl="1"/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8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br>
              <a:rPr lang="en-AU" sz="48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800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data collection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from interviews, observations, and court transcripts will be analysed through thematic coding</a:t>
            </a:r>
          </a:p>
          <a:p>
            <a:endParaRPr lang="en-A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pair thematic coding with a grounded theory-style coding of themes raised from data</a:t>
            </a:r>
          </a:p>
          <a:p>
            <a:pPr marL="0" indent="0">
              <a:buNone/>
            </a:pPr>
            <a:endParaRPr lang="en-A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for links between punitive and lenient treatment and women’s </a:t>
            </a:r>
            <a:r>
              <a:rPr lang="en-A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Indigeneity</a:t>
            </a:r>
            <a:endParaRPr lang="en-A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b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methodology</a:t>
            </a:r>
            <a:endParaRPr lang="en-AU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lvl="1"/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not the sole factor for women’s treatment in CJS</a:t>
            </a:r>
          </a:p>
          <a:p>
            <a:pPr marL="411480" lvl="1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group –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Sentencers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omen defendants</a:t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policing system</a:t>
            </a:r>
            <a:endParaRPr lang="en-A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 marL="411480" lvl="1" indent="0">
              <a:buNone/>
            </a:pPr>
            <a:endParaRPr lang="en-A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A376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Offender rate</a:t>
            </a:r>
          </a:p>
          <a:p>
            <a:pPr lvl="1">
              <a:buClr>
                <a:srgbClr val="72A376"/>
              </a:buClr>
            </a:pPr>
            <a:r>
              <a:rPr lang="en-AU" sz="23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decreases, Indigenous women continue to experience higher offending rates than their non-Indigenous counterparts</a:t>
            </a:r>
          </a:p>
          <a:p>
            <a:pPr lvl="1">
              <a:buClr>
                <a:srgbClr val="72A376"/>
              </a:buClr>
            </a:pPr>
            <a:endParaRPr lang="en-AU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Clr>
                <a:srgbClr val="72A376"/>
              </a:buClr>
              <a:buNone/>
            </a:pPr>
            <a:endParaRPr lang="en-AU" sz="19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A376"/>
              </a:buClr>
            </a:pPr>
            <a:endParaRPr lang="en-AU" sz="25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2A376"/>
              </a:buClr>
              <a:buNone/>
            </a:pPr>
            <a:endParaRPr lang="en-AU" sz="25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A376"/>
              </a:buClr>
            </a:pPr>
            <a:endParaRPr lang="en-AU" sz="25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A376"/>
              </a:buClr>
            </a:pPr>
            <a:endParaRPr lang="en-AU" sz="25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Clr>
                <a:srgbClr val="72A376"/>
              </a:buClr>
              <a:buNone/>
            </a:pPr>
            <a:endParaRPr lang="en-AU" sz="19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en-A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en-A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A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3471391"/>
            <a:ext cx="54384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Women’s offender rate by Indigenous status</a:t>
            </a:r>
            <a:r>
              <a:rPr kumimoji="0" lang="en-AU" altLang="en-US" sz="1200" b="1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selected states/territory</a:t>
            </a:r>
            <a:r>
              <a:rPr kumimoji="0" lang="en-AU" altLang="en-US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AU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(per 100,000 population), 2007-2013</a:t>
            </a:r>
            <a:endParaRPr kumimoji="0" lang="en-AU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83182"/>
              </p:ext>
            </p:extLst>
          </p:nvPr>
        </p:nvGraphicFramePr>
        <p:xfrm>
          <a:off x="1619672" y="3933061"/>
          <a:ext cx="5472604" cy="2736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9418"/>
                <a:gridCol w="680531"/>
                <a:gridCol w="680531"/>
                <a:gridCol w="680531"/>
                <a:gridCol w="680531"/>
                <a:gridCol w="680531"/>
                <a:gridCol w="680531"/>
              </a:tblGrid>
              <a:tr h="196811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2007-08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2008-09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2012-13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Queensland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7,192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7,370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6,852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7,046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Australia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8,203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8,453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8,791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8,232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8,600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8,885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Northern Territory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4,294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3,404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3,195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2,674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3,042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3,737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South Wales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5,591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4,378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4,243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4,090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3,223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3,485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Non-Indigenous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2007-08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2008-09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2012-13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Queensland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Australia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Northern Territory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South Wales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55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A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Bureau of Statistics (ABS) 2012b. Criminal courts, Australia, 2010-11. Cat no. 4513.0 	Canberra: ABS.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A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Australian Bureau of Statistics (ABS) 2013. </a:t>
            </a:r>
            <a:r>
              <a:rPr lang="en-AU" sz="15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Prisoners in Australia</a:t>
            </a:r>
            <a:r>
              <a:rPr lang="en-A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cat. no. 4517.0. </a:t>
            </a:r>
            <a:r>
              <a:rPr lang="en-AU" sz="15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	Canberra: ABS.</a:t>
            </a:r>
            <a:endParaRPr lang="en-A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Bureau of Statistics (ABS) 2009. </a:t>
            </a:r>
            <a:r>
              <a:rPr lang="en-A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Prisoners in Australia</a:t>
            </a:r>
            <a:r>
              <a:rPr lang="en-A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cat. no. 4517.0. Canberra: ABS</a:t>
            </a:r>
            <a:r>
              <a:rPr lang="en-A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A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Bartels, L. (2010). </a:t>
            </a:r>
            <a:r>
              <a:rPr lang="en-A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women’s offending patterns: A literature review.</a:t>
            </a:r>
            <a:r>
              <a:rPr lang="en-A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and Public </a:t>
            </a:r>
            <a:r>
              <a:rPr lang="en-A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Policy Series </a:t>
            </a:r>
            <a:r>
              <a:rPr lang="en-A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107. Canberra: Australian Institute of Criminology.</a:t>
            </a:r>
          </a:p>
          <a:p>
            <a:endParaRPr lang="en-A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AU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AU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5275"/>
          </a:xfrm>
        </p:spPr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  <a:p>
            <a:pPr marL="0" indent="0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40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b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2A376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Offender rate</a:t>
            </a:r>
            <a:endParaRPr lang="en-AU" sz="23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AU" sz="23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disparities in </a:t>
            </a:r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women’s offending </a:t>
            </a:r>
            <a:r>
              <a:rPr lang="en-AU" sz="23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 </a:t>
            </a:r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resonates with trends from nearly 20 years ago</a:t>
            </a:r>
          </a:p>
          <a:p>
            <a:pPr marL="411480" lvl="1" indent="0">
              <a:buClr>
                <a:srgbClr val="72A376"/>
              </a:buClr>
              <a:buNone/>
            </a:pPr>
            <a:endParaRPr lang="en-AU" sz="23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Dated surveys and other data on police arrests show that Indigenous women are more likely to be arrested than non-Indigenous women</a:t>
            </a:r>
          </a:p>
          <a:p>
            <a:pPr marL="411480" lvl="1" indent="0">
              <a:buClr>
                <a:srgbClr val="72A376"/>
              </a:buClr>
              <a:buNone/>
            </a:pPr>
            <a:endParaRPr lang="en-AU" sz="23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Disproportionate rates have long been claimed to reflect the conduct of policing</a:t>
            </a:r>
          </a:p>
          <a:p>
            <a:pPr lvl="1">
              <a:buClr>
                <a:srgbClr val="72A376"/>
              </a:buClr>
            </a:pPr>
            <a:endParaRPr lang="en-AU" sz="23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endParaRPr lang="en-AU" sz="23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085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b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/>
          <a:lstStyle/>
          <a:p>
            <a:pPr lvl="0">
              <a:buClr>
                <a:srgbClr val="72A376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Offender rate in Queensland</a:t>
            </a: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are 10 times more likely to offend that non-Indigenous women: 7,046 vs. 680</a:t>
            </a:r>
          </a:p>
          <a:p>
            <a:pPr marL="411480" lvl="1" indent="0">
              <a:buClr>
                <a:srgbClr val="72A376"/>
              </a:buClr>
              <a:buNone/>
            </a:pPr>
            <a:endParaRPr lang="en-AU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Clr>
                <a:srgbClr val="72A376"/>
              </a:buClr>
              <a:buNone/>
            </a:pP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Clr>
                <a:srgbClr val="72A376"/>
              </a:buClr>
              <a:buNone/>
            </a:pP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20772"/>
              </p:ext>
            </p:extLst>
          </p:nvPr>
        </p:nvGraphicFramePr>
        <p:xfrm>
          <a:off x="1187624" y="3284984"/>
          <a:ext cx="68407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3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br>
              <a:rPr lang="en-AU" sz="4100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</a:t>
            </a:r>
            <a:r>
              <a:rPr lang="en-AU" sz="4100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policing </a:t>
            </a:r>
            <a:r>
              <a:rPr lang="en-AU" sz="41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AU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2A376"/>
              </a:buClr>
            </a:pPr>
            <a:r>
              <a:rPr lang="en-AU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Criminogenic</a:t>
            </a: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behaviour</a:t>
            </a: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B0CCB0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 generally remains non-serious and non-violent</a:t>
            </a: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(with some increases in violent crimes)</a:t>
            </a:r>
          </a:p>
          <a:p>
            <a:pPr marL="411480" lvl="1" indent="0">
              <a:buClr>
                <a:srgbClr val="B0CCB0"/>
              </a:buClr>
              <a:buNone/>
            </a:pPr>
            <a:endParaRPr lang="en-AU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B0CCB0"/>
              </a:buClr>
            </a:pPr>
            <a:r>
              <a:rPr lang="en-A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show higher proportions of violent offences than non-Indigenous women</a:t>
            </a: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936" lvl="2" indent="0">
              <a:buClr>
                <a:srgbClr val="B0CCB0"/>
              </a:buClr>
              <a:buNone/>
            </a:pPr>
            <a:endParaRPr lang="en-AU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Clr>
                <a:srgbClr val="B0CCB0"/>
              </a:buClr>
              <a:buNone/>
            </a:pPr>
            <a:r>
              <a:rPr lang="en-AU" sz="12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4762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CJS</a:t>
            </a:r>
            <a:b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court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184575"/>
          </a:xfrm>
        </p:spPr>
        <p:txBody>
          <a:bodyPr/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Finalised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Proven guilty Sentenced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</a:p>
          <a:p>
            <a:pPr marL="0" indent="0">
              <a:buNone/>
            </a:pP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Higher courts data on women defendants by Indigenous status, Qld. (2009-2012)</a:t>
            </a:r>
          </a:p>
          <a:p>
            <a:pPr marL="411480" lvl="1" indent="0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endParaRPr lang="en-A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ctr">
              <a:buNone/>
            </a:pP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Magistrates’ court data on women defendants by Indigenous status, Qld. (2009-2012)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80678"/>
              </p:ext>
            </p:extLst>
          </p:nvPr>
        </p:nvGraphicFramePr>
        <p:xfrm>
          <a:off x="251520" y="2564904"/>
          <a:ext cx="8280919" cy="172819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245547"/>
                <a:gridCol w="672562"/>
                <a:gridCol w="672562"/>
                <a:gridCol w="672562"/>
                <a:gridCol w="672562"/>
                <a:gridCol w="672562"/>
                <a:gridCol w="672562"/>
              </a:tblGrid>
              <a:tr h="21875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Courts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 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Non-Indigenous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875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75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women </a:t>
                      </a:r>
                      <a:r>
                        <a:rPr lang="en-A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finalised (excluding traffic offences)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75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Indigenous/non-Indigenous women as % of women finalised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6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Indigenous/non-Indigenous women as % of Indigenous/non-Indigenous offenders finalised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657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Indigenous/non-Indigenous offenders finalised proven guilty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98616"/>
              </p:ext>
            </p:extLst>
          </p:nvPr>
        </p:nvGraphicFramePr>
        <p:xfrm>
          <a:off x="251520" y="4869160"/>
          <a:ext cx="8280919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5547"/>
                <a:gridCol w="672562"/>
                <a:gridCol w="672562"/>
                <a:gridCol w="672562"/>
                <a:gridCol w="672562"/>
                <a:gridCol w="672562"/>
                <a:gridCol w="672562"/>
              </a:tblGrid>
              <a:tr h="24758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Magistrates' Courts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Non-Indigenous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758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2009-10</a:t>
                      </a:r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2010-11</a:t>
                      </a:r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2011-12</a:t>
                      </a:r>
                      <a:r>
                        <a:rPr lang="en-A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758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women </a:t>
                      </a:r>
                      <a:r>
                        <a:rPr lang="en-A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finalised (excluding</a:t>
                      </a:r>
                      <a:r>
                        <a:rPr lang="en-A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traffic offences)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5,640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5,261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5,061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11,915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11,368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11,579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758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Indigenous/non-Indigenous women as % of women finalised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026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Indigenous/non-Indigenous women as % of Indigenous/non-Indigenous offenders finalised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758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Indigenous/non-Indigenous offenders finalised proven guilty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4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prison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r>
              <a:rPr lang="en-A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are at present 24 times more likely to be imprisoned than non-Indigenous women</a:t>
            </a:r>
          </a:p>
          <a:p>
            <a:pPr marL="0" indent="0">
              <a:buNone/>
            </a:pPr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3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gap in prison rates between both groups of women has widened </a:t>
            </a:r>
          </a:p>
          <a:p>
            <a:pPr marL="0" indent="0" algn="ctr">
              <a:buNone/>
            </a:pPr>
            <a:endParaRPr lang="en-A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1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Women’s prisoner </a:t>
            </a:r>
            <a:r>
              <a:rPr lang="en-AU" sz="1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 (per </a:t>
            </a:r>
            <a:r>
              <a:rPr lang="en-AU" sz="1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100,000 population), 2000 – 2013</a:t>
            </a:r>
          </a:p>
          <a:p>
            <a:pPr marL="0" indent="0" algn="ctr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92481"/>
              </p:ext>
            </p:extLst>
          </p:nvPr>
        </p:nvGraphicFramePr>
        <p:xfrm>
          <a:off x="2915816" y="3742113"/>
          <a:ext cx="2880320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10"/>
                <a:gridCol w="929627"/>
                <a:gridCol w="1219183"/>
              </a:tblGrid>
              <a:tr h="206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Non-Indigenous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prison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84575"/>
          </a:xfrm>
        </p:spPr>
        <p:txBody>
          <a:bodyPr/>
          <a:lstStyle/>
          <a:p>
            <a:r>
              <a:rPr lang="en-A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women are more likely to serve time in prison for violent offences than non-Indigenous women </a:t>
            </a:r>
          </a:p>
          <a:p>
            <a:pPr marL="0" indent="0">
              <a:buNone/>
            </a:pPr>
            <a:endParaRPr lang="en-AU" sz="1200" dirty="0" smtClean="0"/>
          </a:p>
          <a:p>
            <a:pPr marL="0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</a:t>
            </a: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Indigenous women in prison by most serious offence type, 2007 – 2013</a:t>
            </a: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32307"/>
              </p:ext>
            </p:extLst>
          </p:nvPr>
        </p:nvGraphicFramePr>
        <p:xfrm>
          <a:off x="251520" y="3140968"/>
          <a:ext cx="8208911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5687"/>
                <a:gridCol w="609032"/>
                <a:gridCol w="609032"/>
                <a:gridCol w="609032"/>
                <a:gridCol w="609032"/>
                <a:gridCol w="609032"/>
                <a:gridCol w="609032"/>
                <a:gridCol w="609032"/>
              </a:tblGrid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Homicide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intended to cause </a:t>
                      </a:r>
                      <a:r>
                        <a:rPr lang="en-A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injury (AICI)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Sexual assault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Dangerous or negligent acts endangering persons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Abduction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Robbery, extortion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Unlawful entry with intent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Theft and related offences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Deception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Illicit drug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Weapons and explosives offences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 damage and environmental pollution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order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Road traffic and motor vehicle regulatory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Offences against justice procedures, government security and operations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 offences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4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defendants</a:t>
            </a:r>
            <a:br>
              <a:rPr lang="en-AU" b="1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the </a:t>
            </a:r>
            <a:r>
              <a:rPr lang="en-AU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prison </a:t>
            </a:r>
            <a:r>
              <a:rPr lang="en-AU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12567"/>
          </a:xfrm>
        </p:spPr>
        <p:txBody>
          <a:bodyPr/>
          <a:lstStyle/>
          <a:p>
            <a:r>
              <a:rPr lang="en-A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Non-Indigenous women have a lower likelihood of serving time for violent offences; instead, increases in illicit drug offences</a:t>
            </a:r>
          </a:p>
          <a:p>
            <a:pPr marL="0" indent="0">
              <a:buNone/>
            </a:pPr>
            <a:endParaRPr lang="en-AU" sz="1200" dirty="0"/>
          </a:p>
          <a:p>
            <a:pPr marL="0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</a:t>
            </a: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A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non-Indigenous </a:t>
            </a: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in prison by most serious offence type, 2007 – 2013</a:t>
            </a: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64438"/>
              </p:ext>
            </p:extLst>
          </p:nvPr>
        </p:nvGraphicFramePr>
        <p:xfrm>
          <a:off x="251520" y="3140968"/>
          <a:ext cx="8280920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7519"/>
                <a:gridCol w="623343"/>
                <a:gridCol w="623343"/>
                <a:gridCol w="623343"/>
                <a:gridCol w="623343"/>
                <a:gridCol w="623343"/>
                <a:gridCol w="623343"/>
                <a:gridCol w="623343"/>
              </a:tblGrid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Homicide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intended to cause </a:t>
                      </a:r>
                      <a:r>
                        <a:rPr lang="en-A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injury (AICI)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Sexual assault and related offences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Dangerous or negligent acts endangering persons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Abduction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Robbery, extortion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Unlawful entry with intent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Theft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Deception and related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Illicit drug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Weapons and explosives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 damage and environmental pollution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order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Road traffic and motor vehicle regulatory offences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Offences against justice procedures, government security and operations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 offences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1452</TotalTime>
  <Words>1290</Words>
  <Application>Microsoft Office PowerPoint</Application>
  <PresentationFormat>On-screen Show (4:3)</PresentationFormat>
  <Paragraphs>642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Sentencers’ attitudes toward women in the Criminal Justice System –  Explanations for sentencing treatment disparities between Indigenous and non-Indigenous women</vt:lpstr>
      <vt:lpstr>Women defendants  Contact with the policing system</vt:lpstr>
      <vt:lpstr>Women defendants  Contact with the policing system</vt:lpstr>
      <vt:lpstr>Women defendants  Contact with the policing system</vt:lpstr>
      <vt:lpstr>Women defendants Contact with the policing system</vt:lpstr>
      <vt:lpstr>Women in the CJS Contact with the court system</vt:lpstr>
      <vt:lpstr>Women defendants Contact with the prison system</vt:lpstr>
      <vt:lpstr>Women defendants Contact with the prison system</vt:lpstr>
      <vt:lpstr>Women defendants Contact with the prison system</vt:lpstr>
      <vt:lpstr>Women defendants All criminal justice jurisdictions</vt:lpstr>
      <vt:lpstr>     Indigenous women - Higher courts Emerging research</vt:lpstr>
      <vt:lpstr>Indigenous women – Higher courts Emerging research</vt:lpstr>
      <vt:lpstr>Research project Objectives</vt:lpstr>
      <vt:lpstr>Research project Framework</vt:lpstr>
      <vt:lpstr>Research project Explanation</vt:lpstr>
      <vt:lpstr>Research project Explanation</vt:lpstr>
      <vt:lpstr>Research project Qualitative methodology</vt:lpstr>
      <vt:lpstr>Research Analysis of data collection</vt:lpstr>
      <vt:lpstr>Research Qualitative methodology</vt:lpstr>
      <vt:lpstr> References</vt:lpstr>
      <vt:lpstr>Thank you</vt:lpstr>
    </vt:vector>
  </TitlesOfParts>
  <Company>James Cook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Sentencers attitudes of women in the criminal justice system –  Insight into perceptions about Indigenous women in Australian jurisdictions</dc:title>
  <dc:creator>Marisela Velazquez</dc:creator>
  <cp:lastModifiedBy>Rebecca Draper</cp:lastModifiedBy>
  <cp:revision>383</cp:revision>
  <cp:lastPrinted>2014-05-26T04:13:22Z</cp:lastPrinted>
  <dcterms:created xsi:type="dcterms:W3CDTF">2013-12-03T07:01:08Z</dcterms:created>
  <dcterms:modified xsi:type="dcterms:W3CDTF">2014-09-30T01:16:40Z</dcterms:modified>
</cp:coreProperties>
</file>