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88" r:id="rId4"/>
    <p:sldId id="286" r:id="rId5"/>
    <p:sldId id="285" r:id="rId6"/>
    <p:sldId id="265" r:id="rId7"/>
    <p:sldId id="266" r:id="rId8"/>
    <p:sldId id="289" r:id="rId9"/>
    <p:sldId id="290" r:id="rId10"/>
    <p:sldId id="267" r:id="rId11"/>
    <p:sldId id="278" r:id="rId12"/>
    <p:sldId id="291" r:id="rId13"/>
    <p:sldId id="260" r:id="rId14"/>
    <p:sldId id="283" r:id="rId15"/>
    <p:sldId id="280" r:id="rId16"/>
    <p:sldId id="281" r:id="rId17"/>
    <p:sldId id="268" r:id="rId18"/>
    <p:sldId id="284" r:id="rId19"/>
    <p:sldId id="271" r:id="rId20"/>
    <p:sldId id="282" r:id="rId21"/>
    <p:sldId id="262" r:id="rId22"/>
  </p:sldIdLst>
  <p:sldSz cx="9144000" cy="6858000" type="screen4x3"/>
  <p:notesSz cx="6807200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obyn Lincoln" initials="RL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81" autoAdjust="0"/>
    <p:restoredTop sz="94673" autoAdjust="0"/>
  </p:normalViewPr>
  <p:slideViewPr>
    <p:cSldViewPr>
      <p:cViewPr>
        <p:scale>
          <a:sx n="92" d="100"/>
          <a:sy n="92" d="100"/>
        </p:scale>
        <p:origin x="-936" y="-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1873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A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/>
          <a:lstStyle/>
          <a:p>
            <a:pPr>
              <a:defRPr sz="1500"/>
            </a:pPr>
            <a:r>
              <a:rPr lang="en-AU" sz="1500"/>
              <a:t>Women's offender rate, Queensland, 2008-2013</a:t>
            </a:r>
          </a:p>
        </c:rich>
      </c:tx>
      <c:layout>
        <c:manualLayout>
          <c:xMode val="edge"/>
          <c:yMode val="edge"/>
          <c:x val="0.17909398955671593"/>
          <c:y val="2.3943595639131888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5732667130552747"/>
          <c:y val="0.15294315124406466"/>
          <c:w val="0.61240922967706724"/>
          <c:h val="0.72467189635934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Sheet1!$A$16</c:f>
              <c:strCache>
                <c:ptCount val="1"/>
                <c:pt idx="0">
                  <c:v>Indigenous</c:v>
                </c:pt>
              </c:strCache>
            </c:strRef>
          </c:tx>
          <c:invertIfNegative val="0"/>
          <c:cat>
            <c:strRef>
              <c:f>Sheet1!$B$15:$F$15</c:f>
              <c:strCache>
                <c:ptCount val="5"/>
                <c:pt idx="0">
                  <c:v>2008-09</c:v>
                </c:pt>
                <c:pt idx="1">
                  <c:v>2009-10</c:v>
                </c:pt>
                <c:pt idx="2">
                  <c:v>2010-11</c:v>
                </c:pt>
                <c:pt idx="3">
                  <c:v>2011-12</c:v>
                </c:pt>
                <c:pt idx="4">
                  <c:v>2012-13</c:v>
                </c:pt>
              </c:strCache>
            </c:strRef>
          </c:cat>
          <c:val>
            <c:numRef>
              <c:f>Sheet1!$B$16:$F$16</c:f>
              <c:numCache>
                <c:formatCode>#,##0</c:formatCode>
                <c:ptCount val="5"/>
                <c:pt idx="0">
                  <c:v>7192</c:v>
                </c:pt>
                <c:pt idx="1">
                  <c:v>7370</c:v>
                </c:pt>
                <c:pt idx="2">
                  <c:v>6707</c:v>
                </c:pt>
                <c:pt idx="3">
                  <c:v>6852</c:v>
                </c:pt>
                <c:pt idx="4">
                  <c:v>7046</c:v>
                </c:pt>
              </c:numCache>
            </c:numRef>
          </c:val>
        </c:ser>
        <c:ser>
          <c:idx val="1"/>
          <c:order val="1"/>
          <c:tx>
            <c:strRef>
              <c:f>Sheet1!$A$17</c:f>
              <c:strCache>
                <c:ptCount val="1"/>
                <c:pt idx="0">
                  <c:v>Non-Indigenous </c:v>
                </c:pt>
              </c:strCache>
            </c:strRef>
          </c:tx>
          <c:invertIfNegative val="0"/>
          <c:cat>
            <c:strRef>
              <c:f>Sheet1!$B$15:$F$15</c:f>
              <c:strCache>
                <c:ptCount val="5"/>
                <c:pt idx="0">
                  <c:v>2008-09</c:v>
                </c:pt>
                <c:pt idx="1">
                  <c:v>2009-10</c:v>
                </c:pt>
                <c:pt idx="2">
                  <c:v>2010-11</c:v>
                </c:pt>
                <c:pt idx="3">
                  <c:v>2011-12</c:v>
                </c:pt>
                <c:pt idx="4">
                  <c:v>2012-13</c:v>
                </c:pt>
              </c:strCache>
            </c:strRef>
          </c:cat>
          <c:val>
            <c:numRef>
              <c:f>Sheet1!$B$17:$F$17</c:f>
              <c:numCache>
                <c:formatCode>General</c:formatCode>
                <c:ptCount val="5"/>
                <c:pt idx="0">
                  <c:v>712</c:v>
                </c:pt>
                <c:pt idx="1">
                  <c:v>724</c:v>
                </c:pt>
                <c:pt idx="2">
                  <c:v>660</c:v>
                </c:pt>
                <c:pt idx="3">
                  <c:v>679</c:v>
                </c:pt>
                <c:pt idx="4">
                  <c:v>680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7595776"/>
        <c:axId val="38134144"/>
      </c:barChart>
      <c:catAx>
        <c:axId val="37595776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8134144"/>
        <c:crosses val="autoZero"/>
        <c:auto val="1"/>
        <c:lblAlgn val="ctr"/>
        <c:lblOffset val="100"/>
        <c:noMultiLvlLbl val="0"/>
      </c:catAx>
      <c:valAx>
        <c:axId val="3813414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AU" sz="900" dirty="0" smtClean="0"/>
                  <a:t>Per 100,000 population</a:t>
                </a:r>
                <a:endParaRPr lang="en-AU" sz="900" dirty="0"/>
              </a:p>
            </c:rich>
          </c:tx>
          <c:layout>
            <c:manualLayout>
              <c:xMode val="edge"/>
              <c:yMode val="edge"/>
              <c:x val="4.3976838830773191E-2"/>
              <c:y val="0.27995077841592481"/>
            </c:manualLayout>
          </c:layout>
          <c:overlay val="0"/>
        </c:title>
        <c:numFmt formatCode="#,##0" sourceLinked="1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7595776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 b="1"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27D8AF71-3AE7-4AB4-8EC6-85442DD169BA}" type="datetimeFigureOut">
              <a:rPr lang="en-AU" smtClean="0"/>
              <a:pPr/>
              <a:t>30/09/2014</a:t>
            </a:fld>
            <a:endParaRPr lang="en-A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6958730F-72BD-492B-840C-6E757E15959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D8AF71-3AE7-4AB4-8EC6-85442DD169BA}" type="datetimeFigureOut">
              <a:rPr lang="en-AU" smtClean="0"/>
              <a:pPr/>
              <a:t>30/09/2014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58730F-72BD-492B-840C-6E757E15959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D8AF71-3AE7-4AB4-8EC6-85442DD169BA}" type="datetimeFigureOut">
              <a:rPr lang="en-AU" smtClean="0"/>
              <a:pPr/>
              <a:t>30/09/2014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58730F-72BD-492B-840C-6E757E15959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D8AF71-3AE7-4AB4-8EC6-85442DD169BA}" type="datetimeFigureOut">
              <a:rPr lang="en-AU" smtClean="0"/>
              <a:pPr/>
              <a:t>30/09/2014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58730F-72BD-492B-840C-6E757E15959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27D8AF71-3AE7-4AB4-8EC6-85442DD169BA}" type="datetimeFigureOut">
              <a:rPr lang="en-AU" smtClean="0"/>
              <a:pPr/>
              <a:t>30/09/2014</a:t>
            </a:fld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6958730F-72BD-492B-840C-6E757E15959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A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D8AF71-3AE7-4AB4-8EC6-85442DD169BA}" type="datetimeFigureOut">
              <a:rPr lang="en-AU" smtClean="0"/>
              <a:pPr/>
              <a:t>30/09/2014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6958730F-72BD-492B-840C-6E757E15959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D8AF71-3AE7-4AB4-8EC6-85442DD169BA}" type="datetimeFigureOut">
              <a:rPr lang="en-AU" smtClean="0"/>
              <a:pPr/>
              <a:t>30/09/2014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6958730F-72BD-492B-840C-6E757E15959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D8AF71-3AE7-4AB4-8EC6-85442DD169BA}" type="datetimeFigureOut">
              <a:rPr lang="en-AU" smtClean="0"/>
              <a:pPr/>
              <a:t>30/09/2014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58730F-72BD-492B-840C-6E757E15959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D8AF71-3AE7-4AB4-8EC6-85442DD169BA}" type="datetimeFigureOut">
              <a:rPr lang="en-AU" smtClean="0"/>
              <a:pPr/>
              <a:t>30/09/2014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58730F-72BD-492B-840C-6E757E15959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27D8AF71-3AE7-4AB4-8EC6-85442DD169BA}" type="datetimeFigureOut">
              <a:rPr lang="en-AU" smtClean="0"/>
              <a:pPr/>
              <a:t>30/09/2014</a:t>
            </a:fld>
            <a:endParaRPr lang="en-A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6958730F-72BD-492B-840C-6E757E15959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A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27D8AF71-3AE7-4AB4-8EC6-85442DD169BA}" type="datetimeFigureOut">
              <a:rPr lang="en-AU" smtClean="0"/>
              <a:pPr/>
              <a:t>30/09/2014</a:t>
            </a:fld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6958730F-72BD-492B-840C-6E757E15959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AU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27D8AF71-3AE7-4AB4-8EC6-85442DD169BA}" type="datetimeFigureOut">
              <a:rPr lang="en-AU" smtClean="0"/>
              <a:pPr/>
              <a:t>30/09/2014</a:t>
            </a:fld>
            <a:endParaRPr lang="en-AU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6958730F-72BD-492B-840C-6E757E15959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260648"/>
            <a:ext cx="8350696" cy="2376264"/>
          </a:xfrm>
        </p:spPr>
        <p:txBody>
          <a:bodyPr>
            <a:noAutofit/>
          </a:bodyPr>
          <a:lstStyle/>
          <a:p>
            <a:r>
              <a:rPr lang="en-A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Sentencers</a:t>
            </a:r>
            <a:r>
              <a:rPr lang="en-A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’ attitudes toward women in the Criminal </a:t>
            </a:r>
            <a:r>
              <a:rPr lang="en-A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A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ustice </a:t>
            </a:r>
            <a:r>
              <a:rPr lang="en-A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A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ystem – </a:t>
            </a:r>
            <a:br>
              <a:rPr lang="en-A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A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Explanations for sentencing treatment disparities between Indigenous and non-Indigenous women</a:t>
            </a:r>
            <a:endParaRPr lang="en-A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1680" y="4509120"/>
            <a:ext cx="7120880" cy="1752600"/>
          </a:xfrm>
        </p:spPr>
        <p:txBody>
          <a:bodyPr>
            <a:normAutofit/>
          </a:bodyPr>
          <a:lstStyle/>
          <a:p>
            <a:endParaRPr lang="en-A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Marisela Velazquez, PhD Candidate</a:t>
            </a:r>
          </a:p>
          <a:p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James Cook University</a:t>
            </a:r>
          </a:p>
        </p:txBody>
      </p:sp>
    </p:spTree>
    <p:extLst>
      <p:ext uri="{BB962C8B-B14F-4D97-AF65-F5344CB8AC3E}">
        <p14:creationId xmlns:p14="http://schemas.microsoft.com/office/powerpoint/2010/main" val="919102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b="1" dirty="0" smtClean="0">
                <a:solidFill>
                  <a:srgbClr val="EAEBDE">
                    <a:tint val="100000"/>
                    <a:shade val="90000"/>
                    <a:satMod val="250000"/>
                    <a:alpha val="10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Women defendants</a:t>
            </a:r>
            <a:br>
              <a:rPr lang="en-AU" b="1" dirty="0" smtClean="0">
                <a:solidFill>
                  <a:srgbClr val="EAEBDE">
                    <a:tint val="100000"/>
                    <a:shade val="90000"/>
                    <a:satMod val="250000"/>
                    <a:alpha val="10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AU" dirty="0" smtClean="0">
                <a:solidFill>
                  <a:srgbClr val="EAEBDE">
                    <a:tint val="100000"/>
                    <a:shade val="90000"/>
                    <a:satMod val="250000"/>
                    <a:alpha val="10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 criminal justice jurisdictions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Over-representation of Indigenous women across the CJS</a:t>
            </a:r>
          </a:p>
          <a:p>
            <a:pPr marL="0" indent="0">
              <a:buNone/>
            </a:pPr>
            <a:endParaRPr lang="en-A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Patterns of disparities across all CJ jurisdictions is not new</a:t>
            </a:r>
          </a:p>
          <a:p>
            <a:pPr marL="411480" lvl="1" indent="0">
              <a:buNone/>
            </a:pPr>
            <a:endParaRPr lang="en-A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Resonates with historical facts of minority women vs white women’s treatment</a:t>
            </a:r>
          </a:p>
          <a:p>
            <a:pPr marL="411480" lvl="1" indent="0">
              <a:buNone/>
            </a:pPr>
            <a:endParaRPr lang="en-A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and across Australia</a:t>
            </a:r>
          </a:p>
        </p:txBody>
      </p:sp>
    </p:spTree>
    <p:extLst>
      <p:ext uri="{BB962C8B-B14F-4D97-AF65-F5344CB8AC3E}">
        <p14:creationId xmlns:p14="http://schemas.microsoft.com/office/powerpoint/2010/main" val="1151730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A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A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A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A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A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A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A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A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A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AU" b="1" dirty="0" smtClean="0">
                <a:solidFill>
                  <a:srgbClr val="EAEBDE">
                    <a:tint val="100000"/>
                    <a:shade val="90000"/>
                    <a:satMod val="250000"/>
                    <a:alpha val="10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Indigenous </a:t>
            </a:r>
            <a:r>
              <a:rPr lang="en-AU" b="1" dirty="0">
                <a:solidFill>
                  <a:srgbClr val="EAEBDE">
                    <a:tint val="100000"/>
                    <a:shade val="90000"/>
                    <a:satMod val="250000"/>
                    <a:alpha val="10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women </a:t>
            </a:r>
            <a:r>
              <a:rPr lang="en-AU" b="1" dirty="0" smtClean="0">
                <a:solidFill>
                  <a:srgbClr val="EAEBDE">
                    <a:tint val="100000"/>
                    <a:shade val="90000"/>
                    <a:satMod val="250000"/>
                    <a:alpha val="10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AU" b="1" dirty="0">
                <a:solidFill>
                  <a:srgbClr val="EAEBDE">
                    <a:tint val="100000"/>
                    <a:shade val="90000"/>
                    <a:satMod val="250000"/>
                    <a:alpha val="10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AU" b="1" dirty="0" smtClean="0">
                <a:solidFill>
                  <a:srgbClr val="EAEBDE">
                    <a:tint val="100000"/>
                    <a:shade val="90000"/>
                    <a:satMod val="250000"/>
                    <a:alpha val="10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igher courts</a:t>
            </a:r>
            <a:r>
              <a:rPr lang="en-A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A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Emerging research</a:t>
            </a:r>
            <a:endParaRPr lang="en-A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Higher courts – NSW, SA, WA</a:t>
            </a:r>
          </a:p>
          <a:p>
            <a:pPr marL="0" indent="0">
              <a:buNone/>
            </a:pPr>
            <a:endParaRPr lang="en-A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Contradicts historical facts of punitive treatment for minority women</a:t>
            </a:r>
          </a:p>
          <a:p>
            <a:pPr lvl="1"/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Indigenous women are being given lenient treatment for comparable offences</a:t>
            </a:r>
          </a:p>
          <a:p>
            <a:pPr lvl="1"/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Lower likelihood of imprisonment sentences for Indigenous women than non-Indigenous women</a:t>
            </a:r>
          </a:p>
          <a:p>
            <a:pPr marL="411480" lvl="1" indent="0">
              <a:buNone/>
            </a:pPr>
            <a:endParaRPr lang="en-A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854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b="1" dirty="0" smtClean="0">
                <a:solidFill>
                  <a:srgbClr val="EAEBDE">
                    <a:tint val="100000"/>
                    <a:shade val="90000"/>
                    <a:satMod val="250000"/>
                    <a:alpha val="10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Indigenous women – Higher courts</a:t>
            </a:r>
            <a:br>
              <a:rPr lang="en-AU" b="1" dirty="0" smtClean="0">
                <a:solidFill>
                  <a:srgbClr val="EAEBDE">
                    <a:tint val="100000"/>
                    <a:shade val="90000"/>
                    <a:satMod val="250000"/>
                    <a:alpha val="10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AU" dirty="0" smtClean="0">
                <a:solidFill>
                  <a:srgbClr val="EAEBDE">
                    <a:tint val="100000"/>
                    <a:shade val="90000"/>
                    <a:satMod val="250000"/>
                    <a:alpha val="10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Emerging research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Judiciary’s assessment of offenders and crime</a:t>
            </a:r>
          </a:p>
          <a:p>
            <a:pPr marL="0" indent="0">
              <a:buNone/>
            </a:pPr>
            <a:endParaRPr lang="en-A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Focal </a:t>
            </a:r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concerns </a:t>
            </a:r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perspectives</a:t>
            </a:r>
            <a:endParaRPr lang="en-A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Blameworthiness</a:t>
            </a:r>
          </a:p>
          <a:p>
            <a:pPr marL="411480" lvl="1" indent="0">
              <a:buNone/>
            </a:pPr>
            <a:endParaRPr lang="en-A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Risk/community protection</a:t>
            </a:r>
          </a:p>
          <a:p>
            <a:pPr marL="411480" lvl="1" indent="0">
              <a:buNone/>
            </a:pPr>
            <a:endParaRPr lang="en-A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Constraints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353780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AU" sz="4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project</a:t>
            </a:r>
            <a:br>
              <a:rPr lang="en-AU" sz="4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AU" sz="4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Objectives</a:t>
            </a:r>
            <a:endParaRPr lang="en-AU" sz="4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5184576"/>
          </a:xfrm>
        </p:spPr>
        <p:txBody>
          <a:bodyPr>
            <a:normAutofit fontScale="77500" lnSpcReduction="20000"/>
          </a:bodyPr>
          <a:lstStyle/>
          <a:p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Aim </a:t>
            </a:r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to gauge </a:t>
            </a:r>
            <a:r>
              <a:rPr lang="en-A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sentencers</a:t>
            </a:r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explanations for sentencing discrepancies of Indigenous </a:t>
            </a:r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women </a:t>
            </a:r>
            <a:endParaRPr lang="en-A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A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Two key </a:t>
            </a:r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explanations </a:t>
            </a:r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criminology will be </a:t>
            </a:r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critically </a:t>
            </a:r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analysed for their applicability to the context of Indigenous women’s sentencing compared with non-Indigenous women’s sentencing in the higher courts in North </a:t>
            </a:r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Queensland</a:t>
            </a:r>
            <a:endParaRPr lang="en-A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key questions: </a:t>
            </a:r>
            <a:endParaRPr lang="en-A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Why are the higher courts more lenient toward Indigenous women defendants</a:t>
            </a:r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lvl="1"/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</a:t>
            </a:r>
            <a:r>
              <a:rPr lang="en-A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sentencers</a:t>
            </a:r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say that they impose prison sentences as </a:t>
            </a:r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‘last </a:t>
            </a:r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resort’ for women defendants, why do Indigenous women continue to be imprisoned at such high rates</a:t>
            </a:r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lvl="1"/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have changes in legislation contributed to </a:t>
            </a:r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changes on sentencing?</a:t>
            </a:r>
            <a:endParaRPr lang="en-A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9453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project</a:t>
            </a:r>
            <a:br>
              <a:rPr lang="en-A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Framework</a:t>
            </a:r>
            <a:endParaRPr lang="en-A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184576"/>
          </a:xfrm>
        </p:spPr>
        <p:txBody>
          <a:bodyPr>
            <a:normAutofit/>
          </a:bodyPr>
          <a:lstStyle/>
          <a:p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Focal concerns perspective</a:t>
            </a:r>
          </a:p>
          <a:p>
            <a:pPr lvl="1"/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Blameworthiness</a:t>
            </a:r>
            <a:endParaRPr lang="en-A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Risk/community </a:t>
            </a:r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protection</a:t>
            </a:r>
            <a:endParaRPr lang="en-A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Constraints</a:t>
            </a:r>
          </a:p>
          <a:p>
            <a:pPr lvl="1"/>
            <a:endParaRPr lang="en-A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Clr>
                <a:srgbClr val="72A376"/>
              </a:buClr>
            </a:pPr>
            <a:r>
              <a:rPr lang="en-AU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Feminist criminology</a:t>
            </a:r>
          </a:p>
          <a:p>
            <a:pPr lvl="1">
              <a:buClr>
                <a:srgbClr val="B0CCB0"/>
              </a:buClr>
            </a:pPr>
            <a:r>
              <a:rPr lang="en-AU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Women </a:t>
            </a:r>
            <a:r>
              <a:rPr lang="en-AU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 generally treated more leniently than men due to their </a:t>
            </a:r>
            <a:r>
              <a:rPr lang="en-AU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criminogenic</a:t>
            </a:r>
            <a:r>
              <a:rPr lang="en-AU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behaviour  </a:t>
            </a:r>
          </a:p>
          <a:p>
            <a:pPr lvl="1">
              <a:buClr>
                <a:srgbClr val="B0CCB0"/>
              </a:buClr>
            </a:pPr>
            <a:r>
              <a:rPr lang="en-AU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Femininity role </a:t>
            </a:r>
            <a:endParaRPr lang="en-AU" dirty="0" smtClean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Clr>
                <a:srgbClr val="B0CCB0"/>
              </a:buClr>
            </a:pPr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Advance understandings of how race and ethnic status impacts the treatment of minority women in the CJS</a:t>
            </a:r>
          </a:p>
          <a:p>
            <a:pPr lvl="1">
              <a:buClr>
                <a:srgbClr val="B0CCB0"/>
              </a:buClr>
            </a:pPr>
            <a:endParaRPr lang="en-AU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A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8581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AU" sz="4100" b="1" dirty="0">
                <a:solidFill>
                  <a:srgbClr val="EAEBDE">
                    <a:tint val="100000"/>
                    <a:shade val="90000"/>
                    <a:satMod val="250000"/>
                    <a:alpha val="10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Research project</a:t>
            </a:r>
            <a:r>
              <a:rPr lang="en-AU" sz="4100" dirty="0">
                <a:solidFill>
                  <a:srgbClr val="EAEBDE">
                    <a:tint val="100000"/>
                    <a:shade val="90000"/>
                    <a:satMod val="250000"/>
                    <a:alpha val="10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AU" sz="4100" dirty="0">
                <a:solidFill>
                  <a:srgbClr val="EAEBDE">
                    <a:tint val="100000"/>
                    <a:shade val="90000"/>
                    <a:satMod val="250000"/>
                    <a:alpha val="10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AU" sz="4100" dirty="0" smtClean="0">
                <a:solidFill>
                  <a:srgbClr val="EAEBDE">
                    <a:tint val="100000"/>
                    <a:shade val="90000"/>
                    <a:satMod val="250000"/>
                    <a:alpha val="10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Explanation</a:t>
            </a:r>
            <a:endParaRPr lang="en-AU" sz="4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Positive discrimination – lenient treatment</a:t>
            </a:r>
          </a:p>
          <a:p>
            <a:pPr lvl="1"/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Sentencing decisions may favour Indigenous offenders</a:t>
            </a:r>
          </a:p>
          <a:p>
            <a:pPr marL="411480" lvl="1" indent="0">
              <a:buNone/>
            </a:pPr>
            <a:endParaRPr lang="en-A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Product of judicial awareness of the historical inequalities (e.g. colonisation).</a:t>
            </a:r>
          </a:p>
          <a:p>
            <a:pPr marL="411480" lvl="1" indent="0">
              <a:buNone/>
            </a:pPr>
            <a:endParaRPr lang="en-A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A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Sentencers</a:t>
            </a:r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’ response to political and community expectations to reduce Indigenous over-representation</a:t>
            </a:r>
            <a:endParaRPr lang="en-A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A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6240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AU" sz="4100" b="1" dirty="0">
                <a:solidFill>
                  <a:srgbClr val="EAEBDE">
                    <a:tint val="100000"/>
                    <a:shade val="90000"/>
                    <a:satMod val="250000"/>
                    <a:alpha val="10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Research project</a:t>
            </a:r>
            <a:r>
              <a:rPr lang="en-AU" sz="4100" dirty="0">
                <a:solidFill>
                  <a:srgbClr val="EAEBDE">
                    <a:tint val="100000"/>
                    <a:shade val="90000"/>
                    <a:satMod val="250000"/>
                    <a:alpha val="10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AU" sz="4100" dirty="0">
                <a:solidFill>
                  <a:srgbClr val="EAEBDE">
                    <a:tint val="100000"/>
                    <a:shade val="90000"/>
                    <a:satMod val="250000"/>
                    <a:alpha val="10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AU" sz="4100" dirty="0" smtClean="0">
                <a:solidFill>
                  <a:srgbClr val="EAEBDE">
                    <a:tint val="100000"/>
                    <a:shade val="90000"/>
                    <a:satMod val="250000"/>
                    <a:alpha val="10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Explanation</a:t>
            </a:r>
            <a:endParaRPr lang="en-AU" sz="4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Differential involvement – punitive treatment</a:t>
            </a:r>
          </a:p>
          <a:p>
            <a:pPr lvl="1"/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Differences in sentencing outcomes may be a function of differences in offending patterns and criminal histories </a:t>
            </a:r>
          </a:p>
          <a:p>
            <a:pPr marL="411480" lvl="1" indent="0">
              <a:buNone/>
            </a:pPr>
            <a:endParaRPr lang="en-A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Sentence is not based on Indigenous status               (e.g. not race-based discrimination)</a:t>
            </a:r>
          </a:p>
          <a:p>
            <a:pPr marL="411480" lvl="1" indent="0">
              <a:buNone/>
            </a:pPr>
            <a:endParaRPr lang="en-A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526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AU" sz="4100" b="1" dirty="0" smtClean="0">
                <a:solidFill>
                  <a:srgbClr val="EAEBDE">
                    <a:tint val="100000"/>
                    <a:shade val="90000"/>
                    <a:satMod val="250000"/>
                    <a:alpha val="10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Research project</a:t>
            </a:r>
            <a:r>
              <a:rPr lang="en-AU" sz="4100" b="1" dirty="0">
                <a:solidFill>
                  <a:srgbClr val="EAEBDE">
                    <a:tint val="100000"/>
                    <a:shade val="90000"/>
                    <a:satMod val="250000"/>
                    <a:alpha val="10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AU" sz="4100" b="1" dirty="0">
                <a:solidFill>
                  <a:srgbClr val="EAEBDE">
                    <a:tint val="100000"/>
                    <a:shade val="90000"/>
                    <a:satMod val="250000"/>
                    <a:alpha val="10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AU" sz="4100" dirty="0">
                <a:solidFill>
                  <a:srgbClr val="EAEBDE">
                    <a:tint val="100000"/>
                    <a:shade val="90000"/>
                    <a:satMod val="250000"/>
                    <a:alpha val="10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Qualitative methodology</a:t>
            </a:r>
            <a:endParaRPr lang="en-AU" sz="4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951115"/>
          </a:xfrm>
        </p:spPr>
        <p:txBody>
          <a:bodyPr>
            <a:normAutofit fontScale="92500"/>
          </a:bodyPr>
          <a:lstStyle/>
          <a:p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Interviews</a:t>
            </a:r>
          </a:p>
          <a:p>
            <a:pPr lvl="1"/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Participants – </a:t>
            </a:r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judiciary who presides </a:t>
            </a:r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over cases involving women offenders in the higher </a:t>
            </a:r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courts</a:t>
            </a:r>
          </a:p>
          <a:p>
            <a:pPr lvl="1"/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Semi-structured</a:t>
            </a:r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open-ended interviews</a:t>
            </a:r>
          </a:p>
          <a:p>
            <a:pPr marL="0" indent="0">
              <a:buNone/>
            </a:pPr>
            <a:endParaRPr lang="en-A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Observations</a:t>
            </a:r>
          </a:p>
          <a:p>
            <a:pPr lvl="1"/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Analyse how gender is constructed in courtrooms</a:t>
            </a:r>
          </a:p>
          <a:p>
            <a:pPr lvl="1"/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Field notebooks will be analysed through thematic </a:t>
            </a:r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coding</a:t>
            </a:r>
          </a:p>
          <a:p>
            <a:pPr marL="0" indent="0">
              <a:buNone/>
            </a:pPr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Analysis of court transcripts</a:t>
            </a:r>
          </a:p>
          <a:p>
            <a:pPr lvl="1"/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Analysis will be from the previous 25 years</a:t>
            </a:r>
          </a:p>
          <a:p>
            <a:pPr lvl="1"/>
            <a:endParaRPr lang="en-A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6441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sz="4800" b="1" dirty="0">
                <a:solidFill>
                  <a:srgbClr val="EAEBDE">
                    <a:tint val="100000"/>
                    <a:shade val="90000"/>
                    <a:satMod val="250000"/>
                    <a:alpha val="10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Research</a:t>
            </a:r>
            <a:br>
              <a:rPr lang="en-AU" sz="4800" b="1" dirty="0">
                <a:solidFill>
                  <a:srgbClr val="EAEBDE">
                    <a:tint val="100000"/>
                    <a:shade val="90000"/>
                    <a:satMod val="250000"/>
                    <a:alpha val="10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AU" sz="4800" dirty="0" smtClean="0">
                <a:solidFill>
                  <a:srgbClr val="EAEBDE">
                    <a:tint val="100000"/>
                    <a:shade val="90000"/>
                    <a:satMod val="250000"/>
                    <a:alpha val="10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Analysis of data collection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Data collection from interviews, observations, and court transcripts will be analysed through thematic coding</a:t>
            </a:r>
          </a:p>
          <a:p>
            <a:endParaRPr lang="en-AU" sz="2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A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Will pair thematic coding with a grounded theory-style coding of themes raised from data</a:t>
            </a:r>
          </a:p>
          <a:p>
            <a:pPr marL="0" indent="0">
              <a:buNone/>
            </a:pPr>
            <a:endParaRPr lang="en-AU" sz="2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A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Observe for links between punitive and lenient treatment and women’s </a:t>
            </a:r>
            <a:r>
              <a:rPr lang="en-AU" sz="2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Indigeneity</a:t>
            </a:r>
            <a:endParaRPr lang="en-A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9611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AU" sz="4100" b="1" dirty="0">
                <a:solidFill>
                  <a:srgbClr val="EAEBDE">
                    <a:tint val="100000"/>
                    <a:shade val="90000"/>
                    <a:satMod val="250000"/>
                    <a:alpha val="10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Research</a:t>
            </a:r>
            <a:br>
              <a:rPr lang="en-AU" sz="4100" b="1" dirty="0">
                <a:solidFill>
                  <a:srgbClr val="EAEBDE">
                    <a:tint val="100000"/>
                    <a:shade val="90000"/>
                    <a:satMod val="250000"/>
                    <a:alpha val="10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AU" sz="4100" dirty="0">
                <a:solidFill>
                  <a:srgbClr val="EAEBDE">
                    <a:tint val="100000"/>
                    <a:shade val="90000"/>
                    <a:satMod val="250000"/>
                    <a:alpha val="10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Qualitative methodology</a:t>
            </a:r>
            <a:endParaRPr lang="en-AU" sz="4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Limitations</a:t>
            </a:r>
          </a:p>
          <a:p>
            <a:pPr lvl="1"/>
            <a:r>
              <a:rPr lang="en-A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Sentencers</a:t>
            </a:r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are not the sole factor for women’s treatment in CJS</a:t>
            </a:r>
          </a:p>
          <a:p>
            <a:pPr marL="411480" lvl="1" indent="0">
              <a:buNone/>
            </a:pPr>
            <a:endParaRPr lang="en-A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Target group – </a:t>
            </a:r>
            <a:r>
              <a:rPr lang="en-A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Sentencers</a:t>
            </a:r>
            <a:endParaRPr lang="en-A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0550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>
            <a:normAutofit fontScale="90000"/>
          </a:bodyPr>
          <a:lstStyle/>
          <a:p>
            <a:r>
              <a:rPr lang="en-A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A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omen defendants</a:t>
            </a:r>
            <a:br>
              <a:rPr lang="en-A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A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Contact with the policing system</a:t>
            </a:r>
            <a:endParaRPr lang="en-AU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24536"/>
          </a:xfrm>
        </p:spPr>
        <p:txBody>
          <a:bodyPr>
            <a:noAutofit/>
          </a:bodyPr>
          <a:lstStyle/>
          <a:p>
            <a:pPr marL="411480" lvl="1" indent="0">
              <a:buNone/>
            </a:pPr>
            <a:endParaRPr lang="en-AU" sz="1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Clr>
                <a:srgbClr val="72A376"/>
              </a:buClr>
            </a:pPr>
            <a:r>
              <a:rPr lang="en-AU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Offender rate</a:t>
            </a:r>
          </a:p>
          <a:p>
            <a:pPr lvl="1">
              <a:buClr>
                <a:srgbClr val="72A376"/>
              </a:buClr>
            </a:pPr>
            <a:r>
              <a:rPr lang="en-AU" sz="23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Despite decreases, Indigenous women continue to experience higher offending rates than their non-Indigenous counterparts</a:t>
            </a:r>
          </a:p>
          <a:p>
            <a:pPr lvl="1">
              <a:buClr>
                <a:srgbClr val="72A376"/>
              </a:buClr>
            </a:pPr>
            <a:endParaRPr lang="en-AU" dirty="0" smtClean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11480" lvl="1" indent="0">
              <a:buClr>
                <a:srgbClr val="72A376"/>
              </a:buClr>
              <a:buNone/>
            </a:pPr>
            <a:endParaRPr lang="en-AU" sz="1900" dirty="0" smtClean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Clr>
                <a:srgbClr val="72A376"/>
              </a:buClr>
            </a:pPr>
            <a:endParaRPr lang="en-AU" sz="2500" dirty="0" smtClean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Clr>
                <a:srgbClr val="72A376"/>
              </a:buClr>
              <a:buNone/>
            </a:pPr>
            <a:endParaRPr lang="en-AU" sz="2500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Clr>
                <a:srgbClr val="72A376"/>
              </a:buClr>
            </a:pPr>
            <a:endParaRPr lang="en-AU" sz="2500" dirty="0" smtClean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Clr>
                <a:srgbClr val="72A376"/>
              </a:buClr>
            </a:pPr>
            <a:endParaRPr lang="en-AU" sz="2500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11480" lvl="1" indent="0">
              <a:buClr>
                <a:srgbClr val="72A376"/>
              </a:buClr>
              <a:buNone/>
            </a:pPr>
            <a:endParaRPr lang="en-AU" sz="1900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2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2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0" lvl="3" indent="0">
              <a:buNone/>
            </a:pPr>
            <a:endParaRPr lang="en-AU" sz="2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0" lvl="3" indent="0">
              <a:buNone/>
            </a:pPr>
            <a:r>
              <a:rPr lang="en-A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indent="0">
              <a:buNone/>
            </a:pPr>
            <a:endParaRPr lang="en-AU" sz="2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2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25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25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25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475656" y="3471391"/>
            <a:ext cx="543841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4572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1200" b="1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Women’s offender rate by Indigenous status</a:t>
            </a:r>
            <a:r>
              <a:rPr kumimoji="0" lang="en-AU" altLang="en-US" sz="1200" b="1" i="0" u="none" strike="noStrike" cap="none" normalizeH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and selected states/territory</a:t>
            </a:r>
            <a:r>
              <a:rPr kumimoji="0" lang="en-AU" altLang="en-US" sz="1200" b="1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en-AU" altLang="en-US" sz="1200" b="0" i="0" u="none" strike="noStrike" cap="none" normalizeH="0" baseline="0" dirty="0" smtClean="0">
              <a:ln>
                <a:noFill/>
              </a:ln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1200" b="1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(per 100,000 population), 2007-2013</a:t>
            </a:r>
            <a:endParaRPr kumimoji="0" lang="en-AU" altLang="en-US" sz="1200" b="0" i="0" u="none" strike="noStrike" cap="none" normalizeH="0" baseline="0" dirty="0" smtClean="0">
              <a:ln>
                <a:noFill/>
              </a:ln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8183182"/>
              </p:ext>
            </p:extLst>
          </p:nvPr>
        </p:nvGraphicFramePr>
        <p:xfrm>
          <a:off x="1619672" y="3933061"/>
          <a:ext cx="5472604" cy="27362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89418"/>
                <a:gridCol w="680531"/>
                <a:gridCol w="680531"/>
                <a:gridCol w="680531"/>
                <a:gridCol w="680531"/>
                <a:gridCol w="680531"/>
                <a:gridCol w="680531"/>
              </a:tblGrid>
              <a:tr h="196811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A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Indigenous</a:t>
                      </a:r>
                      <a:endParaRPr lang="en-A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211624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2007-08</a:t>
                      </a:r>
                      <a:endParaRPr lang="en-A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2008-09</a:t>
                      </a:r>
                      <a:endParaRPr lang="en-A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2009-10</a:t>
                      </a:r>
                      <a:endParaRPr lang="en-A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2010-11</a:t>
                      </a:r>
                      <a:endParaRPr lang="en-A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2011-12</a:t>
                      </a:r>
                      <a:endParaRPr lang="en-A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2012-13</a:t>
                      </a:r>
                      <a:endParaRPr lang="en-A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11624"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Queensland</a:t>
                      </a:r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7,192</a:t>
                      </a:r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7,370</a:t>
                      </a:r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6,707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6,852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7,046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11624"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South Australia</a:t>
                      </a:r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8,203</a:t>
                      </a:r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8,453</a:t>
                      </a:r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8,791</a:t>
                      </a:r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8,232</a:t>
                      </a:r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8,600</a:t>
                      </a:r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8,885</a:t>
                      </a:r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11624"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Northern Territory</a:t>
                      </a:r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4,294</a:t>
                      </a:r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3,404</a:t>
                      </a:r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3,195</a:t>
                      </a:r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2,674</a:t>
                      </a:r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3,042</a:t>
                      </a:r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3,737</a:t>
                      </a:r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11624"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New South Wales</a:t>
                      </a:r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5,591</a:t>
                      </a:r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4,378</a:t>
                      </a:r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4,243</a:t>
                      </a:r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4,090</a:t>
                      </a:r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3,223</a:t>
                      </a:r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3,485</a:t>
                      </a:r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11624"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11624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A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Non-Indigenous</a:t>
                      </a:r>
                      <a:endParaRPr lang="en-A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211624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2007-08</a:t>
                      </a:r>
                      <a:endParaRPr lang="en-A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2008-09</a:t>
                      </a:r>
                      <a:endParaRPr lang="en-A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2009-10</a:t>
                      </a:r>
                      <a:endParaRPr lang="en-A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2010-11</a:t>
                      </a:r>
                      <a:endParaRPr lang="en-A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2011-12</a:t>
                      </a:r>
                      <a:endParaRPr lang="en-A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2012-13</a:t>
                      </a:r>
                      <a:endParaRPr lang="en-A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11624"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Queensland</a:t>
                      </a:r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712</a:t>
                      </a:r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724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660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679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680</a:t>
                      </a:r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11624"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South Australia</a:t>
                      </a:r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504</a:t>
                      </a:r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522</a:t>
                      </a:r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551</a:t>
                      </a:r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539</a:t>
                      </a:r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503</a:t>
                      </a:r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506</a:t>
                      </a:r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11624"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Northern Territory</a:t>
                      </a:r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385</a:t>
                      </a:r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370</a:t>
                      </a:r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366</a:t>
                      </a:r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330</a:t>
                      </a:r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313</a:t>
                      </a:r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380</a:t>
                      </a:r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11624"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New South Wales</a:t>
                      </a:r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603</a:t>
                      </a:r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388</a:t>
                      </a:r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417</a:t>
                      </a:r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405</a:t>
                      </a:r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292</a:t>
                      </a:r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381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6551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A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References</a:t>
            </a:r>
            <a:endParaRPr lang="en-A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A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Australian Bureau of Statistics (ABS) 2012b. Criminal courts, Australia, 2010-11. Cat no. 4513.0 	Canberra: ABS.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AU" sz="15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Australian Bureau of Statistics (ABS) 2013. </a:t>
            </a:r>
            <a:r>
              <a:rPr lang="en-AU" sz="1500" i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Prisoners in Australia</a:t>
            </a:r>
            <a:r>
              <a:rPr lang="en-AU" sz="15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. cat. no. 4517.0. </a:t>
            </a:r>
            <a:r>
              <a:rPr lang="en-AU" sz="15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            	Canberra: ABS.</a:t>
            </a:r>
            <a:endParaRPr lang="en-AU" sz="1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A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Australian Bureau of Statistics (ABS) 2009. </a:t>
            </a:r>
            <a:r>
              <a:rPr lang="en-AU" sz="1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Prisoners in Australia</a:t>
            </a:r>
            <a:r>
              <a:rPr lang="en-A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cat. no. 4517.0. Canberra: ABS</a:t>
            </a:r>
            <a:r>
              <a:rPr lang="en-A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A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Bartels, L. (2010). </a:t>
            </a:r>
            <a:r>
              <a:rPr lang="en-AU" sz="1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Indigenous women’s offending patterns: A literature review.</a:t>
            </a:r>
            <a:r>
              <a:rPr lang="en-A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Research and Public </a:t>
            </a:r>
            <a:r>
              <a:rPr lang="en-A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Policy Series </a:t>
            </a:r>
            <a:r>
              <a:rPr lang="en-A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no. 107. Canberra: Australian Institute of Criminology.</a:t>
            </a:r>
          </a:p>
          <a:p>
            <a:endParaRPr lang="en-AU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5385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r>
              <a:rPr lang="en-AU" sz="4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Thank you</a:t>
            </a:r>
            <a:endParaRPr lang="en-AU" sz="4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3705275"/>
          </a:xfrm>
        </p:spPr>
        <p:txBody>
          <a:bodyPr/>
          <a:lstStyle/>
          <a:p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Feedback</a:t>
            </a:r>
          </a:p>
          <a:p>
            <a:pPr marL="0" indent="0">
              <a:buNone/>
            </a:pPr>
            <a:endParaRPr lang="en-A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Questions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84008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Women defendants</a:t>
            </a:r>
            <a:br>
              <a:rPr lang="en-A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A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Contact with the </a:t>
            </a:r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policing </a:t>
            </a:r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72A376"/>
              </a:buClr>
            </a:pPr>
            <a:r>
              <a:rPr lang="en-AU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Offender rate</a:t>
            </a:r>
            <a:endParaRPr lang="en-AU" sz="2300" dirty="0" smtClean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Clr>
                <a:srgbClr val="72A376"/>
              </a:buClr>
            </a:pPr>
            <a:r>
              <a:rPr lang="en-AU" sz="23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Current </a:t>
            </a:r>
            <a:r>
              <a:rPr lang="en-AU" sz="23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disparities in </a:t>
            </a:r>
            <a:r>
              <a:rPr lang="en-AU" sz="23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women’s offending </a:t>
            </a:r>
            <a:r>
              <a:rPr lang="en-AU" sz="23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patterns </a:t>
            </a:r>
            <a:r>
              <a:rPr lang="en-AU" sz="23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resonates with trends from nearly 20 years ago</a:t>
            </a:r>
          </a:p>
          <a:p>
            <a:pPr marL="411480" lvl="1" indent="0">
              <a:buClr>
                <a:srgbClr val="72A376"/>
              </a:buClr>
              <a:buNone/>
            </a:pPr>
            <a:endParaRPr lang="en-AU" sz="2300" dirty="0" smtClean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Clr>
                <a:srgbClr val="72A376"/>
              </a:buClr>
            </a:pPr>
            <a:r>
              <a:rPr lang="en-AU" sz="23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Dated surveys and other data on police arrests show that Indigenous women are more likely to be arrested than non-Indigenous women</a:t>
            </a:r>
          </a:p>
          <a:p>
            <a:pPr marL="411480" lvl="1" indent="0">
              <a:buClr>
                <a:srgbClr val="72A376"/>
              </a:buClr>
              <a:buNone/>
            </a:pPr>
            <a:endParaRPr lang="en-AU" sz="2300" dirty="0" smtClean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Clr>
                <a:srgbClr val="72A376"/>
              </a:buClr>
            </a:pPr>
            <a:r>
              <a:rPr lang="en-AU" sz="23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Disproportionate rates have long been claimed to reflect the conduct of policing</a:t>
            </a:r>
          </a:p>
          <a:p>
            <a:pPr lvl="1">
              <a:buClr>
                <a:srgbClr val="72A376"/>
              </a:buClr>
            </a:pPr>
            <a:endParaRPr lang="en-AU" sz="2300" dirty="0" smtClean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Clr>
                <a:srgbClr val="72A376"/>
              </a:buClr>
            </a:pPr>
            <a:endParaRPr lang="en-AU" sz="2300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500851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Women defendants</a:t>
            </a:r>
            <a:br>
              <a:rPr lang="en-A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A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Contact with the </a:t>
            </a:r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policing </a:t>
            </a:r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112567"/>
          </a:xfrm>
        </p:spPr>
        <p:txBody>
          <a:bodyPr/>
          <a:lstStyle/>
          <a:p>
            <a:pPr lvl="0">
              <a:buClr>
                <a:srgbClr val="72A376"/>
              </a:buClr>
            </a:pPr>
            <a:r>
              <a:rPr lang="en-AU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Offender rate in Queensland</a:t>
            </a:r>
            <a:endParaRPr lang="en-AU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Clr>
                <a:srgbClr val="72A376"/>
              </a:buClr>
            </a:pPr>
            <a:r>
              <a:rPr lang="en-AU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Indigenous women are 10 times more likely to offend that non-Indigenous women: 7,046 vs. 680</a:t>
            </a:r>
          </a:p>
          <a:p>
            <a:pPr marL="411480" lvl="1" indent="0">
              <a:buClr>
                <a:srgbClr val="72A376"/>
              </a:buClr>
              <a:buNone/>
            </a:pPr>
            <a:endParaRPr lang="en-AU" dirty="0" smtClean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11480" lvl="1" indent="0">
              <a:buClr>
                <a:srgbClr val="72A376"/>
              </a:buClr>
              <a:buNone/>
            </a:pPr>
            <a:endParaRPr lang="en-AU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11480" lvl="1" indent="0">
              <a:buClr>
                <a:srgbClr val="72A376"/>
              </a:buClr>
              <a:buNone/>
            </a:pPr>
            <a:endParaRPr lang="en-AU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3820772"/>
              </p:ext>
            </p:extLst>
          </p:nvPr>
        </p:nvGraphicFramePr>
        <p:xfrm>
          <a:off x="1187624" y="3284984"/>
          <a:ext cx="6840760" cy="3312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11388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AU" sz="4100" b="1" dirty="0">
                <a:solidFill>
                  <a:srgbClr val="EAEBDE">
                    <a:tint val="100000"/>
                    <a:shade val="90000"/>
                    <a:satMod val="250000"/>
                    <a:alpha val="10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Women defendants</a:t>
            </a:r>
            <a:br>
              <a:rPr lang="en-AU" sz="4100" b="1" dirty="0">
                <a:solidFill>
                  <a:srgbClr val="EAEBDE">
                    <a:tint val="100000"/>
                    <a:shade val="90000"/>
                    <a:satMod val="250000"/>
                    <a:alpha val="10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AU" sz="4100" dirty="0">
                <a:solidFill>
                  <a:srgbClr val="EAEBDE">
                    <a:tint val="100000"/>
                    <a:shade val="90000"/>
                    <a:satMod val="250000"/>
                    <a:alpha val="10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Contact with the </a:t>
            </a:r>
            <a:r>
              <a:rPr lang="en-AU" sz="4100" dirty="0" smtClean="0">
                <a:solidFill>
                  <a:srgbClr val="EAEBDE">
                    <a:tint val="100000"/>
                    <a:shade val="90000"/>
                    <a:satMod val="250000"/>
                    <a:alpha val="10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policing </a:t>
            </a:r>
            <a:r>
              <a:rPr lang="en-AU" sz="4100" dirty="0">
                <a:solidFill>
                  <a:srgbClr val="EAEBDE">
                    <a:tint val="100000"/>
                    <a:shade val="90000"/>
                    <a:satMod val="250000"/>
                    <a:alpha val="10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</a:t>
            </a:r>
            <a:endParaRPr lang="en-AU" sz="4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72A376"/>
              </a:buClr>
            </a:pPr>
            <a:r>
              <a:rPr lang="en-AU" dirty="0" err="1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Criminogenic</a:t>
            </a:r>
            <a:r>
              <a:rPr lang="en-AU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behaviour</a:t>
            </a:r>
            <a:endParaRPr lang="en-AU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Clr>
                <a:srgbClr val="B0CCB0"/>
              </a:buClr>
            </a:pPr>
            <a:r>
              <a:rPr lang="en-AU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Crime generally remains non-serious and non-violent</a:t>
            </a:r>
            <a:r>
              <a:rPr lang="en-AU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(with some increases in violent crimes)</a:t>
            </a:r>
          </a:p>
          <a:p>
            <a:pPr marL="411480" lvl="1" indent="0">
              <a:buClr>
                <a:srgbClr val="B0CCB0"/>
              </a:buClr>
              <a:buNone/>
            </a:pPr>
            <a:endParaRPr lang="en-AU" dirty="0" smtClean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Clr>
                <a:srgbClr val="B0CCB0"/>
              </a:buClr>
            </a:pPr>
            <a:r>
              <a:rPr lang="en-AU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Indigenous women show higher proportions of violent offences than non-Indigenous women</a:t>
            </a:r>
            <a:endParaRPr lang="en-AU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30936" lvl="2" indent="0">
              <a:buClr>
                <a:srgbClr val="B0CCB0"/>
              </a:buClr>
              <a:buNone/>
            </a:pPr>
            <a:endParaRPr lang="en-AU" dirty="0" smtClean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11480" lvl="1" indent="0">
              <a:buClr>
                <a:srgbClr val="B0CCB0"/>
              </a:buClr>
              <a:buNone/>
            </a:pPr>
            <a:r>
              <a:rPr lang="en-AU" sz="1200" b="1" i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>
              <a:buNone/>
            </a:pPr>
            <a:endParaRPr lang="en-AU" i="1" dirty="0"/>
          </a:p>
        </p:txBody>
      </p:sp>
    </p:spTree>
    <p:extLst>
      <p:ext uri="{BB962C8B-B14F-4D97-AF65-F5344CB8AC3E}">
        <p14:creationId xmlns:p14="http://schemas.microsoft.com/office/powerpoint/2010/main" val="3476230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b="1" dirty="0" smtClean="0">
                <a:solidFill>
                  <a:srgbClr val="EAEBDE">
                    <a:tint val="100000"/>
                    <a:shade val="90000"/>
                    <a:satMod val="250000"/>
                    <a:alpha val="10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Women </a:t>
            </a:r>
            <a:r>
              <a:rPr lang="en-AU" b="1" dirty="0">
                <a:solidFill>
                  <a:srgbClr val="EAEBDE">
                    <a:tint val="100000"/>
                    <a:shade val="90000"/>
                    <a:satMod val="250000"/>
                    <a:alpha val="10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the CJS</a:t>
            </a:r>
            <a:br>
              <a:rPr lang="en-AU" b="1" dirty="0">
                <a:solidFill>
                  <a:srgbClr val="EAEBDE">
                    <a:tint val="100000"/>
                    <a:shade val="90000"/>
                    <a:satMod val="250000"/>
                    <a:alpha val="10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AU" dirty="0" smtClean="0">
                <a:solidFill>
                  <a:srgbClr val="EAEBDE">
                    <a:tint val="100000"/>
                    <a:shade val="90000"/>
                    <a:satMod val="250000"/>
                    <a:alpha val="10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Contact with the court system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484784"/>
            <a:ext cx="8507288" cy="5184575"/>
          </a:xfrm>
        </p:spPr>
        <p:txBody>
          <a:bodyPr/>
          <a:lstStyle/>
          <a:p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Finalised</a:t>
            </a:r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Proven guilty Sentenced</a:t>
            </a:r>
            <a:endParaRPr lang="en-A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A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    </a:t>
            </a:r>
          </a:p>
          <a:p>
            <a:pPr marL="0" indent="0">
              <a:buNone/>
            </a:pPr>
            <a:r>
              <a:rPr lang="en-A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AU" sz="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A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A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Selected Higher courts data on women defendants by Indigenous status, Qld. (2009-2012)</a:t>
            </a:r>
          </a:p>
          <a:p>
            <a:pPr marL="411480" lvl="1" indent="0">
              <a:buNone/>
            </a:pPr>
            <a:endParaRPr lang="en-A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11480" lvl="1" indent="0">
              <a:buNone/>
            </a:pPr>
            <a:endParaRPr lang="en-AU" sz="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11480" lvl="1" indent="0">
              <a:buNone/>
            </a:pPr>
            <a:endParaRPr lang="en-A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11480" lvl="1" indent="0">
              <a:buNone/>
            </a:pPr>
            <a:endParaRPr lang="en-AU" sz="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11480" lvl="1" indent="0">
              <a:buNone/>
            </a:pPr>
            <a:endParaRPr lang="en-A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11480" lvl="1" indent="0">
              <a:buNone/>
            </a:pPr>
            <a:endParaRPr lang="en-AU" sz="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11480" lvl="1" indent="0">
              <a:buNone/>
            </a:pPr>
            <a:endParaRPr lang="en-A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11480" lvl="1" indent="0" algn="ctr">
              <a:buNone/>
            </a:pPr>
            <a:endParaRPr lang="en-AU" sz="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11480" lvl="1" indent="0" algn="ctr">
              <a:buNone/>
            </a:pPr>
            <a:r>
              <a:rPr lang="en-A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Selected Magistrates’ court data on women defendants by Indigenous status, Qld. (2009-2012)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2880678"/>
              </p:ext>
            </p:extLst>
          </p:nvPr>
        </p:nvGraphicFramePr>
        <p:xfrm>
          <a:off x="251520" y="2564904"/>
          <a:ext cx="8280919" cy="1728190"/>
        </p:xfrm>
        <a:graphic>
          <a:graphicData uri="http://schemas.openxmlformats.org/drawingml/2006/table">
            <a:tbl>
              <a:tblPr>
                <a:tableStyleId>{7DF18680-E054-41AD-8BC1-D1AEF772440D}</a:tableStyleId>
              </a:tblPr>
              <a:tblGrid>
                <a:gridCol w="4245547"/>
                <a:gridCol w="672562"/>
                <a:gridCol w="672562"/>
                <a:gridCol w="672562"/>
                <a:gridCol w="672562"/>
                <a:gridCol w="672562"/>
                <a:gridCol w="672562"/>
              </a:tblGrid>
              <a:tr h="218758"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A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Higher Courts</a:t>
                      </a:r>
                      <a:endParaRPr lang="en-A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A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Indigenous </a:t>
                      </a:r>
                      <a:endParaRPr lang="en-A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A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Non-Indigenous</a:t>
                      </a:r>
                      <a:endParaRPr lang="en-A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218758">
                <a:tc>
                  <a:txBody>
                    <a:bodyPr/>
                    <a:lstStyle/>
                    <a:p>
                      <a:pPr algn="l" fontAlgn="b"/>
                      <a:r>
                        <a:rPr lang="en-A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A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2009-10</a:t>
                      </a:r>
                      <a:endParaRPr lang="en-A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2010-11</a:t>
                      </a:r>
                      <a:endParaRPr lang="en-A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2011-12</a:t>
                      </a:r>
                      <a:endParaRPr lang="en-A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2009-10</a:t>
                      </a:r>
                      <a:endParaRPr lang="en-A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2010-11</a:t>
                      </a:r>
                      <a:endParaRPr lang="en-A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2011-12</a:t>
                      </a:r>
                      <a:endParaRPr lang="en-A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18758"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Number of women </a:t>
                      </a:r>
                      <a:r>
                        <a:rPr lang="en-AU" sz="12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finalised (excluding traffic offences)</a:t>
                      </a:r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174</a:t>
                      </a:r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136</a:t>
                      </a:r>
                      <a:endParaRPr lang="en-A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142</a:t>
                      </a:r>
                      <a:endParaRPr lang="en-A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549</a:t>
                      </a:r>
                      <a:endParaRPr lang="en-A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483</a:t>
                      </a:r>
                      <a:endParaRPr lang="en-A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399</a:t>
                      </a:r>
                      <a:endParaRPr lang="en-A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18758"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Indigenous/non-Indigenous women as % of women finalised</a:t>
                      </a:r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A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</a:t>
                      </a:r>
                      <a:endParaRPr lang="en-A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</a:t>
                      </a:r>
                      <a:endParaRPr lang="en-A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</a:t>
                      </a:r>
                      <a:endParaRPr lang="en-A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26579"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Indigenous/non-Indigenous women as % of Indigenous/non-Indigenous offenders finalised</a:t>
                      </a:r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A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A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A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26579"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of Indigenous/non-Indigenous offenders finalised proven guilty</a:t>
                      </a:r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  <a:endParaRPr lang="en-A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</a:t>
                      </a:r>
                      <a:endParaRPr lang="en-A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</a:t>
                      </a:r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</a:t>
                      </a:r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</a:t>
                      </a:r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</a:t>
                      </a:r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4398616"/>
              </p:ext>
            </p:extLst>
          </p:nvPr>
        </p:nvGraphicFramePr>
        <p:xfrm>
          <a:off x="251520" y="4869160"/>
          <a:ext cx="8280919" cy="17281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45547"/>
                <a:gridCol w="672562"/>
                <a:gridCol w="672562"/>
                <a:gridCol w="672562"/>
                <a:gridCol w="672562"/>
                <a:gridCol w="672562"/>
                <a:gridCol w="672562"/>
              </a:tblGrid>
              <a:tr h="247585"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Magistrates' Courts</a:t>
                      </a:r>
                      <a:endParaRPr lang="en-A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A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Indigenous</a:t>
                      </a:r>
                      <a:endParaRPr lang="en-A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A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Non-Indigenous</a:t>
                      </a:r>
                      <a:endParaRPr lang="en-A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247585"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A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A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2009-10</a:t>
                      </a:r>
                      <a:endParaRPr lang="en-A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2010-11</a:t>
                      </a:r>
                      <a:r>
                        <a:rPr lang="en-A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A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2011-12</a:t>
                      </a:r>
                      <a:r>
                        <a:rPr lang="en-A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A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2009-10</a:t>
                      </a:r>
                      <a:r>
                        <a:rPr lang="en-A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A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2010-11</a:t>
                      </a:r>
                      <a:r>
                        <a:rPr lang="en-A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A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2011-12</a:t>
                      </a:r>
                      <a:r>
                        <a:rPr lang="en-A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A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47585"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Number of women </a:t>
                      </a:r>
                      <a:r>
                        <a:rPr lang="en-A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finalised (excluding</a:t>
                      </a:r>
                      <a:r>
                        <a:rPr lang="en-AU" sz="12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traffic offences)</a:t>
                      </a:r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5,640</a:t>
                      </a:r>
                      <a:endParaRPr lang="en-A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5,261</a:t>
                      </a:r>
                      <a:endParaRPr lang="en-A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5,061</a:t>
                      </a:r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11,915</a:t>
                      </a:r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11,368</a:t>
                      </a:r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11,579</a:t>
                      </a:r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47585"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Indigenous/non-Indigenous women as % of women finalised</a:t>
                      </a:r>
                      <a:endParaRPr lang="en-A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A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en-A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A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</a:t>
                      </a:r>
                      <a:endParaRPr lang="en-A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en-A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</a:t>
                      </a:r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90267"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Indigenous/non-Indigenous women as % of Indigenous/non-Indigenous offenders finalised</a:t>
                      </a:r>
                      <a:endParaRPr lang="en-A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  <a:endParaRPr lang="en-A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  <a:endParaRPr lang="en-A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</a:t>
                      </a:r>
                      <a:endParaRPr lang="en-A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A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A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A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47585"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of Indigenous/non-Indigenous offenders finalised proven guilty</a:t>
                      </a:r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</a:t>
                      </a:r>
                      <a:endParaRPr lang="en-A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</a:t>
                      </a:r>
                      <a:endParaRPr lang="en-A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</a:t>
                      </a:r>
                      <a:endParaRPr lang="en-A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</a:t>
                      </a:r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</a:t>
                      </a:r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</a:t>
                      </a:r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2414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b="1" dirty="0" smtClean="0">
                <a:solidFill>
                  <a:srgbClr val="EAEBDE">
                    <a:tint val="100000"/>
                    <a:shade val="90000"/>
                    <a:satMod val="250000"/>
                    <a:alpha val="10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Women defendants</a:t>
            </a:r>
            <a:r>
              <a:rPr lang="en-AU" b="1" dirty="0">
                <a:solidFill>
                  <a:srgbClr val="EAEBDE">
                    <a:tint val="100000"/>
                    <a:shade val="90000"/>
                    <a:satMod val="250000"/>
                    <a:alpha val="10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AU" b="1" dirty="0">
                <a:solidFill>
                  <a:srgbClr val="EAEBDE">
                    <a:tint val="100000"/>
                    <a:shade val="90000"/>
                    <a:satMod val="250000"/>
                    <a:alpha val="10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AU" dirty="0" smtClean="0">
                <a:solidFill>
                  <a:srgbClr val="EAEBDE">
                    <a:tint val="100000"/>
                    <a:shade val="90000"/>
                    <a:satMod val="250000"/>
                    <a:alpha val="10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Contact with the prison system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256584"/>
          </a:xfrm>
        </p:spPr>
        <p:txBody>
          <a:bodyPr/>
          <a:lstStyle/>
          <a:p>
            <a:r>
              <a:rPr lang="en-A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Indigenous women are at present 24 times more likely to be imprisoned than non-Indigenous women</a:t>
            </a:r>
          </a:p>
          <a:p>
            <a:pPr marL="0" indent="0">
              <a:buNone/>
            </a:pPr>
            <a:endParaRPr lang="en-A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AU" sz="23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gap in prison rates between both groups of women has widened </a:t>
            </a:r>
          </a:p>
          <a:p>
            <a:pPr marL="0" indent="0" algn="ctr">
              <a:buNone/>
            </a:pPr>
            <a:endParaRPr lang="en-AU" sz="2000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AU" sz="12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Women’s prisoner </a:t>
            </a:r>
            <a:r>
              <a:rPr lang="en-AU" sz="12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rates (per </a:t>
            </a:r>
            <a:r>
              <a:rPr lang="en-AU" sz="12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100,000 population), 2000 – 2013</a:t>
            </a:r>
          </a:p>
          <a:p>
            <a:pPr marL="0" indent="0" algn="ctr">
              <a:buNone/>
            </a:pPr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endParaRPr lang="en-A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5292481"/>
              </p:ext>
            </p:extLst>
          </p:nvPr>
        </p:nvGraphicFramePr>
        <p:xfrm>
          <a:off x="2915816" y="3742113"/>
          <a:ext cx="2880320" cy="31546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31510"/>
                <a:gridCol w="929627"/>
                <a:gridCol w="1219183"/>
              </a:tblGrid>
              <a:tr h="2063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A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Indigenous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Non-Indigenous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898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2013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415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898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2012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405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898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2011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358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898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2010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374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898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2009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360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898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2008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365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063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2007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A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A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898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2006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366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898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2005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338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898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2004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301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898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2003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296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898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2002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285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898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2001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294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898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2000</a:t>
                      </a:r>
                      <a:endParaRPr lang="en-A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251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5061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b="1" dirty="0" smtClean="0">
                <a:solidFill>
                  <a:srgbClr val="EAEBDE">
                    <a:tint val="100000"/>
                    <a:shade val="90000"/>
                    <a:satMod val="250000"/>
                    <a:alpha val="10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Women defendants</a:t>
            </a:r>
            <a:r>
              <a:rPr lang="en-AU" b="1" dirty="0">
                <a:solidFill>
                  <a:srgbClr val="EAEBDE">
                    <a:tint val="100000"/>
                    <a:shade val="90000"/>
                    <a:satMod val="250000"/>
                    <a:alpha val="10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AU" b="1" dirty="0">
                <a:solidFill>
                  <a:srgbClr val="EAEBDE">
                    <a:tint val="100000"/>
                    <a:shade val="90000"/>
                    <a:satMod val="250000"/>
                    <a:alpha val="10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AU" dirty="0" smtClean="0">
                <a:solidFill>
                  <a:srgbClr val="EAEBDE">
                    <a:tint val="100000"/>
                    <a:shade val="90000"/>
                    <a:satMod val="250000"/>
                    <a:alpha val="10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Contact with the prison system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84784"/>
            <a:ext cx="8435280" cy="5184575"/>
          </a:xfrm>
        </p:spPr>
        <p:txBody>
          <a:bodyPr/>
          <a:lstStyle/>
          <a:p>
            <a:r>
              <a:rPr lang="en-A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Indigenous women are more likely to serve time in prison for violent offences than non-Indigenous women </a:t>
            </a:r>
          </a:p>
          <a:p>
            <a:pPr marL="0" indent="0">
              <a:buNone/>
            </a:pPr>
            <a:endParaRPr lang="en-AU" sz="1200" dirty="0" smtClean="0"/>
          </a:p>
          <a:p>
            <a:pPr marL="0" indent="0" algn="ctr">
              <a:buNone/>
            </a:pPr>
            <a:endParaRPr lang="en-AU" sz="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AU" sz="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A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A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Percentage </a:t>
            </a:r>
            <a:r>
              <a:rPr lang="en-A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Indigenous women in prison by most serious offence type, 2007 – 2013</a:t>
            </a:r>
            <a:endParaRPr lang="en-A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2732307"/>
              </p:ext>
            </p:extLst>
          </p:nvPr>
        </p:nvGraphicFramePr>
        <p:xfrm>
          <a:off x="251520" y="3140968"/>
          <a:ext cx="8208911" cy="34701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45687"/>
                <a:gridCol w="609032"/>
                <a:gridCol w="609032"/>
                <a:gridCol w="609032"/>
                <a:gridCol w="609032"/>
                <a:gridCol w="609032"/>
                <a:gridCol w="609032"/>
                <a:gridCol w="609032"/>
              </a:tblGrid>
              <a:tr h="1754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A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2007</a:t>
                      </a:r>
                      <a:endParaRPr lang="en-A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2008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2009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2010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2011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2012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2013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1754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Homicide</a:t>
                      </a:r>
                      <a:endParaRPr lang="en-A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A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1754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Acts intended to cause </a:t>
                      </a:r>
                      <a:r>
                        <a:rPr lang="en-AU" sz="1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injury (AICI)</a:t>
                      </a:r>
                      <a:endParaRPr lang="en-A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A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  <a:endParaRPr lang="en-A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en-A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en-A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  <a:endParaRPr lang="en-A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  <a:endParaRPr lang="en-A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  <a:endParaRPr lang="en-A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FFFF00"/>
                    </a:solidFill>
                  </a:tcPr>
                </a:tc>
              </a:tr>
              <a:tr h="1754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Sexual assault and related offences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0.7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0.6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1754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Dangerous or negligent acts endangering persons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1754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Abduction and related offences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0.7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1754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Robbery, extortion and related offences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1754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Unlawful entry with intent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1754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Theft and related offences</a:t>
                      </a:r>
                      <a:endParaRPr lang="en-A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1754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Deception and related offences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1754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Illicit drug offences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1754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Weapons and explosives offences</a:t>
                      </a:r>
                      <a:endParaRPr lang="en-A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0.7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1754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Property damage and environmental pollution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1754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Public order offences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1754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Road traffic and motor vehicle regulatory offences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3607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Offences against justice procedures, government security and operations</a:t>
                      </a:r>
                      <a:endParaRPr lang="en-A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A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1754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Miscellaneous offences</a:t>
                      </a:r>
                      <a:endParaRPr lang="en-A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</a:t>
                      </a:r>
                      <a:endParaRPr lang="en-A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0490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b="1" dirty="0">
                <a:solidFill>
                  <a:srgbClr val="EAEBDE">
                    <a:tint val="100000"/>
                    <a:shade val="90000"/>
                    <a:satMod val="250000"/>
                    <a:alpha val="10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Women defendants</a:t>
            </a:r>
            <a:br>
              <a:rPr lang="en-AU" b="1" dirty="0">
                <a:solidFill>
                  <a:srgbClr val="EAEBDE">
                    <a:tint val="100000"/>
                    <a:shade val="90000"/>
                    <a:satMod val="250000"/>
                    <a:alpha val="10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AU" dirty="0">
                <a:solidFill>
                  <a:srgbClr val="EAEBDE">
                    <a:tint val="100000"/>
                    <a:shade val="90000"/>
                    <a:satMod val="250000"/>
                    <a:alpha val="10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Contact with the </a:t>
            </a:r>
            <a:r>
              <a:rPr lang="en-AU" dirty="0" smtClean="0">
                <a:solidFill>
                  <a:srgbClr val="EAEBDE">
                    <a:tint val="100000"/>
                    <a:shade val="90000"/>
                    <a:satMod val="250000"/>
                    <a:alpha val="10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prison </a:t>
            </a:r>
            <a:r>
              <a:rPr lang="en-AU" dirty="0">
                <a:solidFill>
                  <a:srgbClr val="EAEBDE">
                    <a:tint val="100000"/>
                    <a:shade val="90000"/>
                    <a:satMod val="250000"/>
                    <a:alpha val="10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84784"/>
            <a:ext cx="8435280" cy="5112567"/>
          </a:xfrm>
        </p:spPr>
        <p:txBody>
          <a:bodyPr/>
          <a:lstStyle/>
          <a:p>
            <a:r>
              <a:rPr lang="en-A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Non-Indigenous women have a lower likelihood of serving time for violent offences; instead, increases in illicit drug offences</a:t>
            </a:r>
          </a:p>
          <a:p>
            <a:pPr marL="0" indent="0">
              <a:buNone/>
            </a:pPr>
            <a:endParaRPr lang="en-AU" sz="1200" dirty="0"/>
          </a:p>
          <a:p>
            <a:pPr marL="0" indent="0" algn="ctr">
              <a:buNone/>
            </a:pPr>
            <a:endParaRPr lang="en-AU" sz="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AU" sz="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AU" sz="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A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Percentage </a:t>
            </a:r>
            <a:r>
              <a:rPr lang="en-A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A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non-Indigenous </a:t>
            </a:r>
            <a:r>
              <a:rPr lang="en-A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women in prison by most serious offence type, 2007 – 2013</a:t>
            </a:r>
            <a:endParaRPr lang="en-A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AU" sz="12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5664438"/>
              </p:ext>
            </p:extLst>
          </p:nvPr>
        </p:nvGraphicFramePr>
        <p:xfrm>
          <a:off x="251520" y="3140968"/>
          <a:ext cx="8280920" cy="34701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17519"/>
                <a:gridCol w="623343"/>
                <a:gridCol w="623343"/>
                <a:gridCol w="623343"/>
                <a:gridCol w="623343"/>
                <a:gridCol w="623343"/>
                <a:gridCol w="623343"/>
                <a:gridCol w="623343"/>
              </a:tblGrid>
              <a:tr h="1920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A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2007</a:t>
                      </a:r>
                      <a:endParaRPr lang="en-A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2008</a:t>
                      </a:r>
                      <a:endParaRPr lang="en-A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2009</a:t>
                      </a:r>
                      <a:endParaRPr lang="en-A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2010</a:t>
                      </a:r>
                      <a:endParaRPr lang="en-A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2011</a:t>
                      </a:r>
                      <a:endParaRPr lang="en-A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2012</a:t>
                      </a:r>
                      <a:endParaRPr lang="en-A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2013</a:t>
                      </a:r>
                      <a:endParaRPr lang="en-A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1920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Homicide</a:t>
                      </a:r>
                      <a:endParaRPr lang="en-A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A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A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13.1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1920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Acts intended to cause </a:t>
                      </a:r>
                      <a:r>
                        <a:rPr lang="en-AU" sz="1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injury (AICI)</a:t>
                      </a:r>
                      <a:endParaRPr lang="en-A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A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A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A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A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A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A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A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FFFF00"/>
                    </a:solidFill>
                  </a:tcPr>
                </a:tc>
              </a:tr>
              <a:tr h="1920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Sexual assault and related offences</a:t>
                      </a:r>
                      <a:endParaRPr lang="en-A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A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A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A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1920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Dangerous or negligent acts endangering persons</a:t>
                      </a:r>
                      <a:endParaRPr lang="en-A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A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A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1920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Abduction and related offences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</a:t>
                      </a:r>
                      <a:endParaRPr lang="en-A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1920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Robbery, extortion and related offences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A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1920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Unlawful entry with intent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A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A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1920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Theft and related offences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A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1920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Deception and related offences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A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1920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Illicit drug offences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A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A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A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en-A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A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A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A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920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Weapons and explosives offences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</a:t>
                      </a:r>
                      <a:endParaRPr lang="en-A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0.7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0.6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</a:t>
                      </a:r>
                      <a:endParaRPr lang="en-A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0.3</a:t>
                      </a:r>
                      <a:endParaRPr lang="en-A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</a:t>
                      </a:r>
                      <a:endParaRPr lang="en-A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</a:t>
                      </a:r>
                      <a:endParaRPr lang="en-A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1920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Property damage and environmental pollution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A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1920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Public order offences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0.6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0.6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</a:t>
                      </a:r>
                      <a:endParaRPr lang="en-A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1920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Road traffic and motor vehicle regulatory offences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A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3840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Offences against justice procedures, government security and operations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A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A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1920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Miscellaneous offences</a:t>
                      </a:r>
                      <a:endParaRPr lang="en-A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0.3</a:t>
                      </a:r>
                      <a:endParaRPr lang="en-A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0.6</a:t>
                      </a:r>
                      <a:endParaRPr lang="en-A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1210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1452</TotalTime>
  <Words>1290</Words>
  <Application>Microsoft Office PowerPoint</Application>
  <PresentationFormat>On-screen Show (4:3)</PresentationFormat>
  <Paragraphs>642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Foundry</vt:lpstr>
      <vt:lpstr>Sentencers’ attitudes toward women in the Criminal Justice System –  Explanations for sentencing treatment disparities between Indigenous and non-Indigenous women</vt:lpstr>
      <vt:lpstr>Women defendants  Contact with the policing system</vt:lpstr>
      <vt:lpstr>Women defendants  Contact with the policing system</vt:lpstr>
      <vt:lpstr>Women defendants  Contact with the policing system</vt:lpstr>
      <vt:lpstr>Women defendants Contact with the policing system</vt:lpstr>
      <vt:lpstr>Women in the CJS Contact with the court system</vt:lpstr>
      <vt:lpstr>Women defendants Contact with the prison system</vt:lpstr>
      <vt:lpstr>Women defendants Contact with the prison system</vt:lpstr>
      <vt:lpstr>Women defendants Contact with the prison system</vt:lpstr>
      <vt:lpstr>Women defendants All criminal justice jurisdictions</vt:lpstr>
      <vt:lpstr>     Indigenous women - Higher courts Emerging research</vt:lpstr>
      <vt:lpstr>Indigenous women – Higher courts Emerging research</vt:lpstr>
      <vt:lpstr>Research project Objectives</vt:lpstr>
      <vt:lpstr>Research project Framework</vt:lpstr>
      <vt:lpstr>Research project Explanation</vt:lpstr>
      <vt:lpstr>Research project Explanation</vt:lpstr>
      <vt:lpstr>Research project Qualitative methodology</vt:lpstr>
      <vt:lpstr>Research Analysis of data collection</vt:lpstr>
      <vt:lpstr>Research Qualitative methodology</vt:lpstr>
      <vt:lpstr> References</vt:lpstr>
      <vt:lpstr>Thank you</vt:lpstr>
    </vt:vector>
  </TitlesOfParts>
  <Company>James Cook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Sentencers attitudes of women in the criminal justice system –  Insight into perceptions about Indigenous women in Australian jurisdictions</dc:title>
  <dc:creator>Marisela Velazquez</dc:creator>
  <cp:lastModifiedBy>Rebecca Draper</cp:lastModifiedBy>
  <cp:revision>383</cp:revision>
  <cp:lastPrinted>2014-05-26T04:13:22Z</cp:lastPrinted>
  <dcterms:created xsi:type="dcterms:W3CDTF">2013-12-03T07:01:08Z</dcterms:created>
  <dcterms:modified xsi:type="dcterms:W3CDTF">2014-09-30T01:16:40Z</dcterms:modified>
</cp:coreProperties>
</file>