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9" r:id="rId3"/>
    <p:sldId id="282" r:id="rId4"/>
    <p:sldId id="266" r:id="rId5"/>
    <p:sldId id="290" r:id="rId6"/>
    <p:sldId id="267" r:id="rId7"/>
    <p:sldId id="291" r:id="rId8"/>
    <p:sldId id="281" r:id="rId9"/>
    <p:sldId id="257" r:id="rId10"/>
    <p:sldId id="278" r:id="rId11"/>
    <p:sldId id="283" r:id="rId12"/>
    <p:sldId id="277" r:id="rId13"/>
    <p:sldId id="274" r:id="rId14"/>
    <p:sldId id="288" r:id="rId15"/>
    <p:sldId id="284" r:id="rId16"/>
    <p:sldId id="293" r:id="rId17"/>
    <p:sldId id="294" r:id="rId18"/>
    <p:sldId id="295" r:id="rId19"/>
    <p:sldId id="296" r:id="rId20"/>
    <p:sldId id="286" r:id="rId21"/>
    <p:sldId id="285" r:id="rId22"/>
    <p:sldId id="287" r:id="rId23"/>
    <p:sldId id="292" r:id="rId24"/>
    <p:sldId id="297" r:id="rId25"/>
    <p:sldId id="298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1" d="100"/>
          <a:sy n="101" d="100"/>
        </p:scale>
        <p:origin x="-624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D63DF-555C-E74C-B750-FFF70AEB1558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57F2B-CFAC-3D42-A29D-1E20DA28E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24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D63DF-555C-E74C-B750-FFF70AEB1558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57F2B-CFAC-3D42-A29D-1E20DA28E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484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D63DF-555C-E74C-B750-FFF70AEB1558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57F2B-CFAC-3D42-A29D-1E20DA28E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837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D63DF-555C-E74C-B750-FFF70AEB1558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57F2B-CFAC-3D42-A29D-1E20DA28E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897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D63DF-555C-E74C-B750-FFF70AEB1558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57F2B-CFAC-3D42-A29D-1E20DA28E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060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D63DF-555C-E74C-B750-FFF70AEB1558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57F2B-CFAC-3D42-A29D-1E20DA28E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49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D63DF-555C-E74C-B750-FFF70AEB1558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57F2B-CFAC-3D42-A29D-1E20DA28E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3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D63DF-555C-E74C-B750-FFF70AEB1558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57F2B-CFAC-3D42-A29D-1E20DA28E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897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D63DF-555C-E74C-B750-FFF70AEB1558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57F2B-CFAC-3D42-A29D-1E20DA28E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135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D63DF-555C-E74C-B750-FFF70AEB1558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57F2B-CFAC-3D42-A29D-1E20DA28E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68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D63DF-555C-E74C-B750-FFF70AEB1558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57F2B-CFAC-3D42-A29D-1E20DA28E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106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3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D63DF-555C-E74C-B750-FFF70AEB1558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57F2B-CFAC-3D42-A29D-1E20DA28E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423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900" b="1" dirty="0" smtClean="0"/>
              <a:t>Gender’s Role in</a:t>
            </a:r>
            <a:br>
              <a:rPr lang="en-US" sz="4900" b="1" dirty="0" smtClean="0"/>
            </a:br>
            <a:r>
              <a:rPr lang="en-US" sz="4900" b="1" dirty="0" smtClean="0"/>
              <a:t>Abolitionist </a:t>
            </a:r>
            <a:r>
              <a:rPr lang="en-US" sz="4900" b="1" dirty="0"/>
              <a:t>Pedagogy: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A fictionalized autoethnography through letters from prison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1" y="3886200"/>
            <a:ext cx="7772400" cy="1752600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Shelby A. Ferreira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University of Rhode Island/Rhode Island College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United States</a:t>
            </a:r>
          </a:p>
        </p:txBody>
      </p:sp>
    </p:spTree>
    <p:extLst>
      <p:ext uri="{BB962C8B-B14F-4D97-AF65-F5344CB8AC3E}">
        <p14:creationId xmlns:p14="http://schemas.microsoft.com/office/powerpoint/2010/main" val="384995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Theoretical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1" indent="-342900">
              <a:buFont typeface="Arial"/>
              <a:buChar char="•"/>
            </a:pPr>
            <a:r>
              <a:rPr lang="en-US" sz="3200" dirty="0" smtClean="0"/>
              <a:t>Social reconstruction ideology</a:t>
            </a:r>
            <a:r>
              <a:rPr lang="en-US" sz="1000" dirty="0"/>
              <a:t>(</a:t>
            </a:r>
            <a:r>
              <a:rPr lang="en-US" sz="1000" dirty="0" err="1"/>
              <a:t>Schiro</a:t>
            </a:r>
            <a:r>
              <a:rPr lang="en-US" sz="1000" dirty="0"/>
              <a:t>, 2012)</a:t>
            </a:r>
          </a:p>
          <a:p>
            <a:pPr lvl="1"/>
            <a:r>
              <a:rPr lang="en-US" dirty="0" smtClean="0"/>
              <a:t>Society unhealthy</a:t>
            </a:r>
          </a:p>
          <a:p>
            <a:pPr lvl="1"/>
            <a:r>
              <a:rPr lang="en-US" dirty="0" smtClean="0"/>
              <a:t>Education as means to envision a new one</a:t>
            </a:r>
          </a:p>
          <a:p>
            <a:pPr marL="342900" lvl="1" indent="-342900">
              <a:buFont typeface="Arial"/>
              <a:buChar char="•"/>
            </a:pPr>
            <a:r>
              <a:rPr lang="en-US" sz="3200" dirty="0" smtClean="0"/>
              <a:t>Prison abolition ideology </a:t>
            </a:r>
            <a:r>
              <a:rPr lang="en-US" sz="1000" dirty="0"/>
              <a:t>(Davis, 2003</a:t>
            </a:r>
            <a:r>
              <a:rPr lang="en-US" sz="1000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Just &amp; equitable society </a:t>
            </a:r>
            <a:r>
              <a:rPr lang="en-US" dirty="0" err="1" smtClean="0"/>
              <a:t>doesn</a:t>
            </a:r>
            <a:r>
              <a:rPr lang="fr-FR" dirty="0" smtClean="0"/>
              <a:t>’</a:t>
            </a:r>
            <a:r>
              <a:rPr lang="en-US" dirty="0" smtClean="0"/>
              <a:t>t need prison</a:t>
            </a:r>
          </a:p>
          <a:p>
            <a:pPr lvl="1"/>
            <a:r>
              <a:rPr lang="en-US" dirty="0" smtClean="0"/>
              <a:t>Restorative justice</a:t>
            </a:r>
          </a:p>
          <a:p>
            <a:r>
              <a:rPr lang="en-US" dirty="0" smtClean="0"/>
              <a:t>Critical feminist </a:t>
            </a:r>
            <a:r>
              <a:rPr lang="en-US" dirty="0"/>
              <a:t>theory</a:t>
            </a:r>
            <a:r>
              <a:rPr lang="en-US" sz="1500" dirty="0"/>
              <a:t> </a:t>
            </a:r>
            <a:r>
              <a:rPr lang="en-US" sz="1500" dirty="0" smtClean="0"/>
              <a:t>(Butler, 1990; Rhode, 1989)</a:t>
            </a:r>
            <a:endParaRPr lang="en-US" dirty="0" smtClean="0"/>
          </a:p>
          <a:p>
            <a:pPr lvl="1"/>
            <a:r>
              <a:rPr lang="en-US" sz="2400" dirty="0" smtClean="0"/>
              <a:t>Gender inequity</a:t>
            </a:r>
          </a:p>
          <a:p>
            <a:pPr lvl="1"/>
            <a:r>
              <a:rPr lang="en-US" sz="2400" dirty="0" smtClean="0"/>
              <a:t>Gender roles</a:t>
            </a:r>
          </a:p>
          <a:p>
            <a:pPr lvl="1"/>
            <a:r>
              <a:rPr lang="en-US" sz="2400" dirty="0" err="1" smtClean="0"/>
              <a:t>Sexualization</a:t>
            </a:r>
            <a:endParaRPr lang="en-US" sz="2400" dirty="0"/>
          </a:p>
          <a:p>
            <a:pPr lvl="1"/>
            <a:r>
              <a:rPr lang="en-US" sz="2400" dirty="0" smtClean="0"/>
              <a:t>Hetero-normativity</a:t>
            </a:r>
          </a:p>
        </p:txBody>
      </p:sp>
    </p:spTree>
    <p:extLst>
      <p:ext uri="{BB962C8B-B14F-4D97-AF65-F5344CB8AC3E}">
        <p14:creationId xmlns:p14="http://schemas.microsoft.com/office/powerpoint/2010/main" val="8060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the 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Prison-based education </a:t>
            </a:r>
            <a:r>
              <a:rPr lang="en-US" sz="1400" dirty="0" smtClean="0"/>
              <a:t>(</a:t>
            </a:r>
            <a:r>
              <a:rPr lang="en-US" sz="1400" dirty="0"/>
              <a:t>Burton-Rose &amp; Wright, </a:t>
            </a:r>
            <a:r>
              <a:rPr lang="en-US" sz="1400" dirty="0" smtClean="0"/>
              <a:t>1998; Davis</a:t>
            </a:r>
            <a:r>
              <a:rPr lang="en-US" sz="1400" dirty="0"/>
              <a:t>, </a:t>
            </a:r>
            <a:r>
              <a:rPr lang="en-US" sz="1400" dirty="0" err="1"/>
              <a:t>Bozick</a:t>
            </a:r>
            <a:r>
              <a:rPr lang="en-US" sz="1400" dirty="0"/>
              <a:t>, Steele, Saunders, &amp; Miles, 2013 </a:t>
            </a:r>
            <a:r>
              <a:rPr lang="en-US" sz="1400" dirty="0" smtClean="0"/>
              <a:t>; </a:t>
            </a:r>
            <a:r>
              <a:rPr lang="en-US" sz="1400" dirty="0" err="1" smtClean="0"/>
              <a:t>Esperian</a:t>
            </a:r>
            <a:r>
              <a:rPr lang="en-US" sz="1400" dirty="0" smtClean="0"/>
              <a:t>, 2010;</a:t>
            </a:r>
            <a:r>
              <a:rPr lang="en-US" sz="1400" dirty="0"/>
              <a:t> Jones &amp; </a:t>
            </a:r>
            <a:r>
              <a:rPr lang="en-US" sz="1400" dirty="0" err="1"/>
              <a:t>d’Errico</a:t>
            </a:r>
            <a:r>
              <a:rPr lang="en-US" sz="1400" dirty="0"/>
              <a:t>, </a:t>
            </a:r>
            <a:r>
              <a:rPr lang="en-US" sz="1400" dirty="0" smtClean="0"/>
              <a:t>1994; Kilgore</a:t>
            </a:r>
            <a:r>
              <a:rPr lang="en-US" sz="1400" dirty="0"/>
              <a:t>, 2011; Kohlberg &amp; Mayer, </a:t>
            </a:r>
            <a:r>
              <a:rPr lang="en-US" sz="1400" dirty="0" smtClean="0"/>
              <a:t>1972; </a:t>
            </a:r>
            <a:r>
              <a:rPr lang="en-US" sz="1400" dirty="0" err="1" smtClean="0"/>
              <a:t>Williford</a:t>
            </a:r>
            <a:r>
              <a:rPr lang="en-US" sz="1400" dirty="0"/>
              <a:t>, </a:t>
            </a:r>
            <a:r>
              <a:rPr lang="en-US" sz="1400" dirty="0" smtClean="0"/>
              <a:t>1994) </a:t>
            </a:r>
          </a:p>
          <a:p>
            <a:r>
              <a:rPr lang="en-US" dirty="0" smtClean="0"/>
              <a:t>Prison-based humanistic education [PBHE] </a:t>
            </a:r>
            <a:r>
              <a:rPr lang="en-US" sz="1600" dirty="0" smtClean="0"/>
              <a:t>(</a:t>
            </a:r>
            <a:r>
              <a:rPr lang="en-US" sz="1600" dirty="0" err="1" smtClean="0"/>
              <a:t>Bordt</a:t>
            </a:r>
            <a:r>
              <a:rPr lang="en-US" sz="1600" dirty="0" smtClean="0"/>
              <a:t> </a:t>
            </a:r>
            <a:r>
              <a:rPr lang="en-US" sz="1600" dirty="0"/>
              <a:t>&amp; Carceral, </a:t>
            </a:r>
            <a:r>
              <a:rPr lang="en-US" sz="1600" dirty="0" smtClean="0"/>
              <a:t>2012; Davis</a:t>
            </a:r>
            <a:r>
              <a:rPr lang="en-US" sz="1600" dirty="0"/>
              <a:t>, et al., </a:t>
            </a:r>
            <a:r>
              <a:rPr lang="en-US" sz="1600" dirty="0" smtClean="0"/>
              <a:t>2013; </a:t>
            </a:r>
            <a:r>
              <a:rPr lang="en-US" sz="1600" dirty="0" err="1" smtClean="0"/>
              <a:t>Esperian</a:t>
            </a:r>
            <a:r>
              <a:rPr lang="en-US" sz="1600" dirty="0"/>
              <a:t>, 2010; </a:t>
            </a:r>
            <a:r>
              <a:rPr lang="en-US" sz="1600" dirty="0" smtClean="0"/>
              <a:t>Frank</a:t>
            </a:r>
            <a:r>
              <a:rPr lang="en-US" sz="1600" dirty="0"/>
              <a:t>, </a:t>
            </a:r>
            <a:r>
              <a:rPr lang="en-US" sz="1600" dirty="0" err="1"/>
              <a:t>Omstead</a:t>
            </a:r>
            <a:r>
              <a:rPr lang="en-US" sz="1600" dirty="0"/>
              <a:t>, &amp; </a:t>
            </a:r>
            <a:r>
              <a:rPr lang="en-US" sz="1600" dirty="0" err="1"/>
              <a:t>Pigg</a:t>
            </a:r>
            <a:r>
              <a:rPr lang="en-US" sz="1600" dirty="0"/>
              <a:t>, </a:t>
            </a:r>
            <a:r>
              <a:rPr lang="en-US" sz="1600" dirty="0" smtClean="0"/>
              <a:t>2012; </a:t>
            </a:r>
            <a:r>
              <a:rPr lang="en-US" sz="1600" dirty="0" err="1" smtClean="0"/>
              <a:t>Halperin</a:t>
            </a:r>
            <a:r>
              <a:rPr lang="en-US" sz="1600" dirty="0"/>
              <a:t>, Kessler, &amp; </a:t>
            </a:r>
            <a:r>
              <a:rPr lang="en-US" sz="1600" dirty="0" err="1"/>
              <a:t>Braunschweiger</a:t>
            </a:r>
            <a:r>
              <a:rPr lang="en-US" sz="1600" dirty="0"/>
              <a:t>, 2012; Hartnett, </a:t>
            </a:r>
            <a:r>
              <a:rPr lang="en-US" sz="1600" dirty="0" smtClean="0"/>
              <a:t>2011; </a:t>
            </a:r>
            <a:r>
              <a:rPr lang="en-US" sz="1600" dirty="0"/>
              <a:t>Kilgore, 2011; Larson, 2011; Lee, 2010; </a:t>
            </a:r>
            <a:r>
              <a:rPr lang="en-US" sz="1600" dirty="0" err="1"/>
              <a:t>Lockard</a:t>
            </a:r>
            <a:r>
              <a:rPr lang="en-US" sz="1600" dirty="0"/>
              <a:t> &amp; </a:t>
            </a:r>
            <a:r>
              <a:rPr lang="en-US" sz="1600" dirty="0" err="1"/>
              <a:t>Rankins</a:t>
            </a:r>
            <a:r>
              <a:rPr lang="en-US" sz="1600" dirty="0"/>
              <a:t>-Robertson, 2011; </a:t>
            </a:r>
            <a:r>
              <a:rPr lang="en-US" sz="1600" dirty="0" err="1" smtClean="0"/>
              <a:t>Nally</a:t>
            </a:r>
            <a:r>
              <a:rPr lang="en-US" sz="1600" dirty="0"/>
              <a:t>, Lockwood, Knutson &amp; Ho, </a:t>
            </a:r>
            <a:r>
              <a:rPr lang="en-US" sz="1600" dirty="0" smtClean="0"/>
              <a:t>2012; McCarty</a:t>
            </a:r>
            <a:r>
              <a:rPr lang="en-US" sz="1600" dirty="0"/>
              <a:t>, 2006; </a:t>
            </a:r>
            <a:r>
              <a:rPr lang="en-US" sz="1600" dirty="0" err="1"/>
              <a:t>Olinger</a:t>
            </a:r>
            <a:r>
              <a:rPr lang="en-US" sz="1600" dirty="0"/>
              <a:t>, </a:t>
            </a:r>
            <a:r>
              <a:rPr lang="en-US" sz="1600" dirty="0" err="1"/>
              <a:t>et.al</a:t>
            </a:r>
            <a:r>
              <a:rPr lang="en-US" sz="1600" dirty="0"/>
              <a:t>, </a:t>
            </a:r>
            <a:r>
              <a:rPr lang="en-US" sz="1600" dirty="0" smtClean="0"/>
              <a:t>2012; Palmer</a:t>
            </a:r>
            <a:r>
              <a:rPr lang="en-US" sz="1600" dirty="0"/>
              <a:t>, </a:t>
            </a:r>
            <a:r>
              <a:rPr lang="en-US" sz="1600" dirty="0" smtClean="0"/>
              <a:t>2012; </a:t>
            </a:r>
            <a:r>
              <a:rPr lang="en-US" sz="1600" dirty="0" err="1" smtClean="0"/>
              <a:t>Rafay</a:t>
            </a:r>
            <a:r>
              <a:rPr lang="en-US" sz="1600" dirty="0"/>
              <a:t>, </a:t>
            </a:r>
            <a:r>
              <a:rPr lang="en-US" sz="1600" dirty="0" smtClean="0"/>
              <a:t>2012; </a:t>
            </a:r>
            <a:r>
              <a:rPr lang="en-US" sz="1600" dirty="0" err="1"/>
              <a:t>Shieh</a:t>
            </a:r>
            <a:r>
              <a:rPr lang="en-US" sz="1600" dirty="0"/>
              <a:t>, </a:t>
            </a:r>
            <a:r>
              <a:rPr lang="en-US" sz="1600" dirty="0" smtClean="0"/>
              <a:t>2010; </a:t>
            </a:r>
            <a:r>
              <a:rPr lang="en-US" sz="1600" dirty="0" err="1" smtClean="0"/>
              <a:t>Steurer</a:t>
            </a:r>
            <a:r>
              <a:rPr lang="en-US" sz="1600" dirty="0"/>
              <a:t>, Linton, </a:t>
            </a:r>
            <a:r>
              <a:rPr lang="en-US" sz="1600" dirty="0" err="1"/>
              <a:t>Nally</a:t>
            </a:r>
            <a:r>
              <a:rPr lang="en-US" sz="1600" dirty="0"/>
              <a:t> &amp; Lockwood, 2010; US. Department of Education, 2012; </a:t>
            </a:r>
            <a:r>
              <a:rPr lang="en-US" sz="1600" dirty="0" smtClean="0"/>
              <a:t>Ward</a:t>
            </a:r>
            <a:r>
              <a:rPr lang="en-US" sz="1600" dirty="0"/>
              <a:t>, 2009; Warner, </a:t>
            </a:r>
            <a:r>
              <a:rPr lang="en-US" sz="1600" dirty="0" smtClean="0"/>
              <a:t>2007 </a:t>
            </a:r>
            <a:r>
              <a:rPr lang="en-US" sz="1600" dirty="0" err="1" smtClean="0"/>
              <a:t>Williford</a:t>
            </a:r>
            <a:r>
              <a:rPr lang="en-US" sz="1600" dirty="0" smtClean="0"/>
              <a:t>, 1994)</a:t>
            </a:r>
          </a:p>
          <a:p>
            <a:r>
              <a:rPr lang="en-US" dirty="0" smtClean="0"/>
              <a:t>Abolitionist pedagogy </a:t>
            </a:r>
            <a:r>
              <a:rPr lang="en-US" sz="1500" dirty="0" smtClean="0"/>
              <a:t>(Hartnett, 2011; Kilgore</a:t>
            </a:r>
            <a:r>
              <a:rPr lang="en-US" sz="1500" dirty="0"/>
              <a:t>, </a:t>
            </a:r>
            <a:r>
              <a:rPr lang="en-US" sz="1500" dirty="0" smtClean="0"/>
              <a:t>2011; Larson, 2011; Palmer, 2012; Wright, 2004) </a:t>
            </a:r>
          </a:p>
          <a:p>
            <a:r>
              <a:rPr lang="en-US" dirty="0" smtClean="0"/>
              <a:t>Gender &amp; institutions </a:t>
            </a:r>
            <a:r>
              <a:rPr lang="en-US" sz="1500" dirty="0" smtClean="0"/>
              <a:t>(Brown, 2005; Connell, 1996; Davis, 2003; </a:t>
            </a:r>
            <a:r>
              <a:rPr lang="en-US" sz="1500" dirty="0" err="1"/>
              <a:t>Lempert</a:t>
            </a:r>
            <a:r>
              <a:rPr lang="en-US" sz="1500" dirty="0"/>
              <a:t>, Bergeron, </a:t>
            </a:r>
            <a:r>
              <a:rPr lang="en-US" sz="1500" dirty="0" smtClean="0"/>
              <a:t>&amp; Linker, 2005</a:t>
            </a:r>
            <a:r>
              <a:rPr lang="en-US" sz="1500" dirty="0"/>
              <a:t>;</a:t>
            </a:r>
            <a:r>
              <a:rPr lang="en-US" sz="1500" dirty="0" smtClean="0"/>
              <a:t> Martin, 1994; Rowe, 2004)</a:t>
            </a:r>
          </a:p>
        </p:txBody>
      </p:sp>
    </p:spTree>
    <p:extLst>
      <p:ext uri="{BB962C8B-B14F-4D97-AF65-F5344CB8AC3E}">
        <p14:creationId xmlns:p14="http://schemas.microsoft.com/office/powerpoint/2010/main" val="28534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Gap in literature: Role of gender in abolitionist pedagogy</a:t>
            </a:r>
            <a:endParaRPr lang="en-US" dirty="0"/>
          </a:p>
          <a:p>
            <a:r>
              <a:rPr lang="en-US" dirty="0" smtClean="0"/>
              <a:t>What role does gender play in the perception, implementation, and effects of abolitionist pedagogy?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46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Pragmatic </a:t>
            </a:r>
            <a:r>
              <a:rPr lang="en-US" sz="1600" dirty="0"/>
              <a:t>(</a:t>
            </a:r>
            <a:r>
              <a:rPr lang="en-US" sz="1600" dirty="0" err="1"/>
              <a:t>Biesta</a:t>
            </a:r>
            <a:r>
              <a:rPr lang="en-US" sz="1600" dirty="0"/>
              <a:t> &amp; </a:t>
            </a:r>
            <a:r>
              <a:rPr lang="en-US" sz="1600" dirty="0" err="1"/>
              <a:t>Burbules</a:t>
            </a:r>
            <a:r>
              <a:rPr lang="en-US" sz="1600" dirty="0"/>
              <a:t>, </a:t>
            </a:r>
            <a:r>
              <a:rPr lang="en-US" sz="1600" dirty="0" smtClean="0"/>
              <a:t>2003)</a:t>
            </a:r>
          </a:p>
          <a:p>
            <a:pPr lvl="1"/>
            <a:r>
              <a:rPr lang="en-US" dirty="0" smtClean="0"/>
              <a:t>Find means to achieve educational ends</a:t>
            </a:r>
          </a:p>
          <a:p>
            <a:pPr lvl="1"/>
            <a:r>
              <a:rPr lang="en-US" dirty="0" smtClean="0"/>
              <a:t>My expertise</a:t>
            </a:r>
            <a:r>
              <a:rPr lang="en-US" sz="1000" dirty="0" smtClean="0"/>
              <a:t>)</a:t>
            </a:r>
          </a:p>
          <a:p>
            <a:r>
              <a:rPr lang="en-US" dirty="0" smtClean="0"/>
              <a:t>Qualitative</a:t>
            </a:r>
            <a:r>
              <a:rPr lang="en-US" sz="1400" dirty="0" smtClean="0"/>
              <a:t> (Maxwell, 2005; Patton, 2002)</a:t>
            </a:r>
          </a:p>
          <a:p>
            <a:pPr lvl="1"/>
            <a:r>
              <a:rPr lang="en-US" dirty="0" smtClean="0"/>
              <a:t>Exploratory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 smtClean="0"/>
              <a:t>Autoethnographic </a:t>
            </a:r>
            <a:r>
              <a:rPr lang="en-US" sz="1000" dirty="0"/>
              <a:t>(Chang, 2008</a:t>
            </a:r>
            <a:r>
              <a:rPr lang="en-US" sz="1000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Culture</a:t>
            </a:r>
          </a:p>
          <a:p>
            <a:pPr lvl="1"/>
            <a:r>
              <a:rPr lang="en-US" dirty="0" smtClean="0"/>
              <a:t>Personal expertise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09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Observational/Self-Reflective </a:t>
            </a:r>
            <a:r>
              <a:rPr lang="en-US" sz="1400" dirty="0" smtClean="0"/>
              <a:t>(Chang, 2008)</a:t>
            </a:r>
            <a:endParaRPr lang="en-US" dirty="0" smtClean="0"/>
          </a:p>
          <a:p>
            <a:pPr lvl="1"/>
            <a:r>
              <a:rPr lang="en-US" dirty="0"/>
              <a:t>Field journal</a:t>
            </a:r>
          </a:p>
          <a:p>
            <a:pPr lvl="1"/>
            <a:r>
              <a:rPr lang="en-US" dirty="0"/>
              <a:t>Personal journal</a:t>
            </a:r>
          </a:p>
          <a:p>
            <a:pPr lvl="1"/>
            <a:r>
              <a:rPr lang="en-US" dirty="0"/>
              <a:t>Personal art/creative projects</a:t>
            </a:r>
          </a:p>
          <a:p>
            <a:pPr lvl="1"/>
            <a:r>
              <a:rPr lang="en-US" dirty="0"/>
              <a:t>Analytic </a:t>
            </a:r>
            <a:r>
              <a:rPr lang="en-US" dirty="0" smtClean="0"/>
              <a:t>memos</a:t>
            </a:r>
          </a:p>
          <a:p>
            <a:r>
              <a:rPr lang="en-US" dirty="0" smtClean="0"/>
              <a:t>External</a:t>
            </a:r>
          </a:p>
          <a:p>
            <a:pPr lvl="1"/>
            <a:r>
              <a:rPr lang="en-US" dirty="0" smtClean="0"/>
              <a:t>Texts generated from incarcerated students</a:t>
            </a:r>
          </a:p>
          <a:p>
            <a:pPr lvl="1"/>
            <a:r>
              <a:rPr lang="en-US" dirty="0" smtClean="0"/>
              <a:t>Interviews &amp; field notes from </a:t>
            </a:r>
            <a:r>
              <a:rPr lang="en-US" i="1" dirty="0" smtClean="0"/>
              <a:t>All the Way Home</a:t>
            </a:r>
            <a:endParaRPr lang="en-US" dirty="0" smtClean="0"/>
          </a:p>
          <a:p>
            <a:pPr lvl="1"/>
            <a:r>
              <a:rPr lang="en-US" dirty="0" smtClean="0"/>
              <a:t>Letters/art/other incidental documents from incarcerated loved ones/acquaintances</a:t>
            </a:r>
          </a:p>
        </p:txBody>
      </p:sp>
    </p:spTree>
    <p:extLst>
      <p:ext uri="{BB962C8B-B14F-4D97-AF65-F5344CB8AC3E}">
        <p14:creationId xmlns:p14="http://schemas.microsoft.com/office/powerpoint/2010/main" val="423982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Data Analysis and Transformation Procedure </a:t>
            </a:r>
          </a:p>
        </p:txBody>
      </p:sp>
      <p:pic>
        <p:nvPicPr>
          <p:cNvPr id="4" name="Picture 3" descr="data analysis year 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17638"/>
            <a:ext cx="9144000" cy="511688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3748" y="6471707"/>
            <a:ext cx="2074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(Chang, 2008)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67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ata analysis year 3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0" r="74204"/>
          <a:stretch/>
        </p:blipFill>
        <p:spPr>
          <a:xfrm>
            <a:off x="2818646" y="332866"/>
            <a:ext cx="3178862" cy="6054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21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ata analysis year 3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886" t="29054" r="-77495" b="-29048"/>
          <a:stretch/>
        </p:blipFill>
        <p:spPr>
          <a:xfrm>
            <a:off x="9144000" y="2103120"/>
            <a:ext cx="4946904" cy="4727448"/>
          </a:xfrm>
          <a:prstGeom prst="rect">
            <a:avLst/>
          </a:prstGeom>
        </p:spPr>
      </p:pic>
      <p:pic>
        <p:nvPicPr>
          <p:cNvPr id="5" name="Picture 4" descr="data analysis year 3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180" t="32274" r="45148" b="-30318"/>
          <a:stretch/>
        </p:blipFill>
        <p:spPr>
          <a:xfrm>
            <a:off x="2596896" y="818010"/>
            <a:ext cx="4230456" cy="6506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68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ata analysis year 3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98" t="-44681" r="-38983" b="44681"/>
          <a:stretch/>
        </p:blipFill>
        <p:spPr>
          <a:xfrm>
            <a:off x="834308" y="-1446106"/>
            <a:ext cx="12117862" cy="6713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350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ata analysis year 3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003" t="46454" r="-54999" b="12443"/>
          <a:stretch/>
        </p:blipFill>
        <p:spPr>
          <a:xfrm>
            <a:off x="1154301" y="1156885"/>
            <a:ext cx="17077816" cy="4049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28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Prison-based education, the antidote to the US’s epidemic of mass incarceration, faces many challenges. Gender plays a role in those challenges, yet its role is not well researched. Thus, an exploration of gender’s role in abolitionist pedagogy is in order.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7208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Ethical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Confidentiality</a:t>
            </a:r>
          </a:p>
          <a:p>
            <a:r>
              <a:rPr lang="en-US" dirty="0" smtClean="0"/>
              <a:t>Responsibility to students/participants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38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of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Fictionalized accounts </a:t>
            </a:r>
            <a:r>
              <a:rPr lang="en-US" sz="1400" dirty="0" smtClean="0"/>
              <a:t>(Greene, 1988; </a:t>
            </a:r>
            <a:r>
              <a:rPr lang="en-US" sz="1400" dirty="0" err="1" smtClean="0"/>
              <a:t>Sconiers</a:t>
            </a:r>
            <a:r>
              <a:rPr lang="en-US" sz="1400" dirty="0" smtClean="0"/>
              <a:t>, 2000)</a:t>
            </a:r>
          </a:p>
          <a:p>
            <a:pPr lvl="1"/>
            <a:r>
              <a:rPr lang="en-US" dirty="0" smtClean="0"/>
              <a:t>De-identifying data, confidentiality</a:t>
            </a:r>
          </a:p>
          <a:p>
            <a:pPr lvl="1"/>
            <a:r>
              <a:rPr lang="en-US" dirty="0"/>
              <a:t>Question values</a:t>
            </a:r>
          </a:p>
          <a:p>
            <a:pPr lvl="1"/>
            <a:endParaRPr lang="en-US" sz="1000" dirty="0" smtClean="0"/>
          </a:p>
          <a:p>
            <a:r>
              <a:rPr lang="en-US" dirty="0" smtClean="0"/>
              <a:t>“Letters from prison”</a:t>
            </a:r>
          </a:p>
          <a:p>
            <a:pPr lvl="1"/>
            <a:r>
              <a:rPr lang="en-US" dirty="0" err="1" smtClean="0"/>
              <a:t>Counternarrative</a:t>
            </a:r>
            <a:r>
              <a:rPr lang="en-US" dirty="0" smtClean="0"/>
              <a:t> </a:t>
            </a:r>
            <a:r>
              <a:rPr lang="en-US" sz="1400" dirty="0" smtClean="0"/>
              <a:t>(</a:t>
            </a:r>
            <a:r>
              <a:rPr lang="en-US" sz="1400" dirty="0" err="1"/>
              <a:t>Bamburg</a:t>
            </a:r>
            <a:r>
              <a:rPr lang="en-US" sz="1400" dirty="0"/>
              <a:t> &amp; Andrews, </a:t>
            </a:r>
            <a:r>
              <a:rPr lang="en-US" sz="1400" dirty="0" smtClean="0"/>
              <a:t>2004; </a:t>
            </a:r>
            <a:r>
              <a:rPr lang="en-US" sz="1400" dirty="0" err="1" smtClean="0"/>
              <a:t>Baszile</a:t>
            </a:r>
            <a:r>
              <a:rPr lang="en-US" sz="1400" dirty="0" smtClean="0"/>
              <a:t>, 2005)</a:t>
            </a:r>
          </a:p>
          <a:p>
            <a:pPr lvl="1"/>
            <a:r>
              <a:rPr lang="en-US" dirty="0" smtClean="0"/>
              <a:t>Form </a:t>
            </a:r>
            <a:r>
              <a:rPr lang="en-US" sz="1400" dirty="0" smtClean="0"/>
              <a:t>(</a:t>
            </a:r>
            <a:r>
              <a:rPr lang="en-US" sz="1400" dirty="0" err="1" smtClean="0"/>
              <a:t>Barone</a:t>
            </a:r>
            <a:r>
              <a:rPr lang="en-US" sz="1400" dirty="0"/>
              <a:t>, </a:t>
            </a:r>
            <a:r>
              <a:rPr lang="en-US" sz="1400" dirty="0" smtClean="0"/>
              <a:t>2001; Greene, 1998)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2414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Findings/Implications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Findings:</a:t>
            </a:r>
          </a:p>
          <a:p>
            <a:pPr lvl="1"/>
            <a:r>
              <a:rPr lang="en-US" dirty="0" smtClean="0"/>
              <a:t>Gendered culture/institution as barrier to abolitionist pedagogy</a:t>
            </a:r>
          </a:p>
          <a:p>
            <a:pPr lvl="1"/>
            <a:r>
              <a:rPr lang="en-US" dirty="0" smtClean="0"/>
              <a:t>Incarcerated people have solutions</a:t>
            </a:r>
          </a:p>
          <a:p>
            <a:r>
              <a:rPr lang="en-US" dirty="0" smtClean="0"/>
              <a:t>Implications:</a:t>
            </a:r>
          </a:p>
          <a:p>
            <a:pPr lvl="1"/>
            <a:r>
              <a:rPr lang="en-US" dirty="0" smtClean="0"/>
              <a:t>Communities of practice, incarcerated people, prison personnel, educators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52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Suggestions for Future Research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Roles of race/ethnicity, economics, etc. in abolitionist pedagogy?</a:t>
            </a:r>
          </a:p>
          <a:p>
            <a:r>
              <a:rPr lang="en-US" dirty="0" smtClean="0"/>
              <a:t>How might we use our knowledge of the role of gender in prison-based education in order to better align with an abolitionist vision?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526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(</a:t>
            </a:r>
            <a:r>
              <a:rPr lang="en-US" dirty="0" smtClean="0"/>
              <a:t>Available upon request)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9974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Questions/feedback?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92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 epidemic of mass incarceration</a:t>
            </a:r>
          </a:p>
          <a:p>
            <a:r>
              <a:rPr lang="en-US" dirty="0"/>
              <a:t>W</a:t>
            </a:r>
            <a:r>
              <a:rPr lang="en-US" dirty="0" smtClean="0"/>
              <a:t>ithin </a:t>
            </a:r>
            <a:r>
              <a:rPr lang="en-US" dirty="0"/>
              <a:t>prisons exist </a:t>
            </a:r>
            <a:r>
              <a:rPr lang="en-US" dirty="0" smtClean="0"/>
              <a:t>experts with potential cure this epidemic</a:t>
            </a:r>
          </a:p>
          <a:p>
            <a:r>
              <a:rPr lang="en-US" dirty="0" smtClean="0"/>
              <a:t>Prisons “</a:t>
            </a:r>
            <a:r>
              <a:rPr lang="en-US" dirty="0"/>
              <a:t>integral to understanding the larger constellation” of societal </a:t>
            </a:r>
            <a:r>
              <a:rPr lang="en-US" dirty="0" smtClean="0"/>
              <a:t>ills </a:t>
            </a:r>
            <a:r>
              <a:rPr lang="en-US" sz="1500" dirty="0" smtClean="0"/>
              <a:t>(Vaught, 2012) </a:t>
            </a:r>
          </a:p>
          <a:p>
            <a:r>
              <a:rPr lang="en-US" dirty="0" smtClean="0"/>
              <a:t>Recursive effect on greater society</a:t>
            </a:r>
          </a:p>
          <a:p>
            <a:r>
              <a:rPr lang="en-US" dirty="0" smtClean="0"/>
              <a:t>Instead of dumping grounds</a:t>
            </a:r>
          </a:p>
          <a:p>
            <a:r>
              <a:rPr lang="en-US" dirty="0" smtClean="0"/>
              <a:t>Vehicles for transformation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1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Autobiographical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Commitment to most vulnerable populations</a:t>
            </a:r>
          </a:p>
          <a:p>
            <a:r>
              <a:rPr lang="en-US" dirty="0" smtClean="0"/>
              <a:t>Prison abolitionist</a:t>
            </a:r>
          </a:p>
          <a:p>
            <a:r>
              <a:rPr lang="en-US" dirty="0" smtClean="0"/>
              <a:t>Ex-prison educator</a:t>
            </a:r>
          </a:p>
          <a:p>
            <a:r>
              <a:rPr lang="en-US" dirty="0" smtClean="0"/>
              <a:t>University Affirmative Action administrator </a:t>
            </a:r>
          </a:p>
          <a:p>
            <a:r>
              <a:rPr lang="en-US" dirty="0" smtClean="0"/>
              <a:t>Educational researcher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0500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Terms of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Abolitionist pedagogy</a:t>
            </a:r>
          </a:p>
          <a:p>
            <a:r>
              <a:rPr lang="en-US" dirty="0" smtClean="0"/>
              <a:t>Autoethnography</a:t>
            </a:r>
          </a:p>
          <a:p>
            <a:r>
              <a:rPr lang="en-US" dirty="0" smtClean="0"/>
              <a:t>Gender</a:t>
            </a:r>
          </a:p>
          <a:p>
            <a:r>
              <a:rPr lang="en-US" dirty="0" smtClean="0"/>
              <a:t>Humanistic </a:t>
            </a:r>
          </a:p>
        </p:txBody>
      </p:sp>
    </p:spTree>
    <p:extLst>
      <p:ext uri="{BB962C8B-B14F-4D97-AF65-F5344CB8AC3E}">
        <p14:creationId xmlns:p14="http://schemas.microsoft.com/office/powerpoint/2010/main" val="121155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 </a:t>
            </a:r>
            <a:r>
              <a:rPr lang="en-US" dirty="0"/>
              <a:t>has world’s highest incarceration rates </a:t>
            </a:r>
            <a:r>
              <a:rPr lang="en-US" sz="1500" dirty="0" smtClean="0"/>
              <a:t>(Alexander, 2010; Glaze &amp; </a:t>
            </a:r>
            <a:r>
              <a:rPr lang="en-US" sz="1500" dirty="0" err="1" smtClean="0"/>
              <a:t>Herberman</a:t>
            </a:r>
            <a:r>
              <a:rPr lang="en-US" sz="1500" dirty="0" smtClean="0"/>
              <a:t>, 2013)</a:t>
            </a:r>
            <a:r>
              <a:rPr lang="en-US" sz="1700" dirty="0" smtClean="0"/>
              <a:t> </a:t>
            </a:r>
            <a:endParaRPr lang="en-US" sz="2200" dirty="0" smtClean="0"/>
          </a:p>
          <a:p>
            <a:r>
              <a:rPr lang="en-US" dirty="0" smtClean="0"/>
              <a:t>Astronomical re-incarceration rates </a:t>
            </a:r>
            <a:r>
              <a:rPr lang="en-US" sz="1500" dirty="0" smtClean="0"/>
              <a:t>(</a:t>
            </a:r>
            <a:r>
              <a:rPr lang="en-US" sz="1500" dirty="0" err="1" smtClean="0"/>
              <a:t>Esperian</a:t>
            </a:r>
            <a:r>
              <a:rPr lang="en-US" sz="1500" dirty="0" smtClean="0"/>
              <a:t>, 2010)</a:t>
            </a:r>
          </a:p>
          <a:p>
            <a:r>
              <a:rPr lang="en-US" dirty="0" smtClean="0"/>
              <a:t>Decreases associated </a:t>
            </a:r>
            <a:r>
              <a:rPr lang="en-US" dirty="0"/>
              <a:t>with prison-based </a:t>
            </a:r>
            <a:r>
              <a:rPr lang="en-US" dirty="0" smtClean="0"/>
              <a:t>education </a:t>
            </a:r>
            <a:r>
              <a:rPr lang="en-US" sz="1800" dirty="0" smtClean="0"/>
              <a:t>(</a:t>
            </a:r>
            <a:r>
              <a:rPr lang="en-US" sz="1800" dirty="0"/>
              <a:t>Davis, </a:t>
            </a:r>
            <a:r>
              <a:rPr lang="en-US" sz="1800" dirty="0" err="1"/>
              <a:t>Bozick</a:t>
            </a:r>
            <a:r>
              <a:rPr lang="en-US" sz="1800" dirty="0"/>
              <a:t>, Steele, Saunders, &amp; Miles, 2013; </a:t>
            </a:r>
            <a:r>
              <a:rPr lang="en-US" sz="1800" dirty="0" err="1"/>
              <a:t>Esperian</a:t>
            </a:r>
            <a:r>
              <a:rPr lang="en-US" sz="1800" dirty="0"/>
              <a:t>, 2010</a:t>
            </a:r>
            <a:r>
              <a:rPr lang="en-US" sz="1800" dirty="0" smtClean="0"/>
              <a:t>)</a:t>
            </a:r>
            <a:endParaRPr lang="en-US" dirty="0" smtClean="0"/>
          </a:p>
          <a:p>
            <a:r>
              <a:rPr lang="en-US" dirty="0" smtClean="0"/>
              <a:t>Cultural transmission model dominates</a:t>
            </a:r>
            <a:r>
              <a:rPr lang="en-US" sz="2000" dirty="0" smtClean="0"/>
              <a:t> </a:t>
            </a:r>
            <a:r>
              <a:rPr lang="en-US" sz="1400" dirty="0" smtClean="0"/>
              <a:t>(Burton-Rose &amp; Wright, 1998; Kohlberg &amp; Mayer, 1972; </a:t>
            </a:r>
            <a:r>
              <a:rPr lang="en-US" sz="1400" dirty="0" err="1" smtClean="0"/>
              <a:t>Williford</a:t>
            </a:r>
            <a:r>
              <a:rPr lang="en-US" sz="1400" dirty="0" smtClean="0"/>
              <a:t>, 1994)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4714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Further decrease associated with prison-based humanistic education (</a:t>
            </a:r>
            <a:r>
              <a:rPr lang="en-US" dirty="0" smtClean="0"/>
              <a:t>PBHE</a:t>
            </a:r>
            <a:r>
              <a:rPr lang="en-US" dirty="0"/>
              <a:t>) </a:t>
            </a:r>
            <a:r>
              <a:rPr lang="en-US" sz="1600" dirty="0"/>
              <a:t>(Davis, et al., 2013; </a:t>
            </a:r>
            <a:r>
              <a:rPr lang="en-US" sz="1600" dirty="0" err="1"/>
              <a:t>Esperian</a:t>
            </a:r>
            <a:r>
              <a:rPr lang="en-US" sz="1600" dirty="0"/>
              <a:t>, 2010; Frank, </a:t>
            </a:r>
            <a:r>
              <a:rPr lang="en-US" sz="1600" dirty="0" err="1"/>
              <a:t>Omstead</a:t>
            </a:r>
            <a:r>
              <a:rPr lang="en-US" sz="1600" dirty="0"/>
              <a:t>, &amp; </a:t>
            </a:r>
            <a:r>
              <a:rPr lang="en-US" sz="1600" dirty="0" err="1"/>
              <a:t>Pigg</a:t>
            </a:r>
            <a:r>
              <a:rPr lang="en-US" sz="1600" dirty="0"/>
              <a:t>, 2012; </a:t>
            </a:r>
            <a:r>
              <a:rPr lang="en-US" sz="1600" dirty="0" err="1"/>
              <a:t>Nally</a:t>
            </a:r>
            <a:r>
              <a:rPr lang="en-US" sz="1600" dirty="0"/>
              <a:t>, Lockwood, Knutson &amp; Ho, 2012; Palmer, 2012; </a:t>
            </a:r>
            <a:r>
              <a:rPr lang="en-US" sz="1600" dirty="0" err="1"/>
              <a:t>Rafay</a:t>
            </a:r>
            <a:r>
              <a:rPr lang="en-US" sz="1600" dirty="0"/>
              <a:t>, 2012; </a:t>
            </a:r>
            <a:r>
              <a:rPr lang="en-US" sz="1600" dirty="0" err="1"/>
              <a:t>Steurer</a:t>
            </a:r>
            <a:r>
              <a:rPr lang="en-US" sz="1600" dirty="0"/>
              <a:t>, Linton, </a:t>
            </a:r>
            <a:r>
              <a:rPr lang="en-US" sz="1600" dirty="0" err="1"/>
              <a:t>Nally</a:t>
            </a:r>
            <a:r>
              <a:rPr lang="en-US" sz="1600" dirty="0"/>
              <a:t> &amp; Lockwood, 2010; US. Department of Education, 2012; Vaught, 2012; Ward, 2009; Warner, 2007)</a:t>
            </a:r>
          </a:p>
          <a:p>
            <a:r>
              <a:rPr lang="en-US" dirty="0"/>
              <a:t>PBHE suggests abolitionist potential </a:t>
            </a:r>
            <a:r>
              <a:rPr lang="en-US" sz="1400" dirty="0" smtClean="0"/>
              <a:t>(Larson, 2011; Scott 1998)</a:t>
            </a:r>
            <a:endParaRPr lang="en-US" sz="1400" dirty="0"/>
          </a:p>
          <a:p>
            <a:r>
              <a:rPr lang="en-US" dirty="0"/>
              <a:t>Institutional </a:t>
            </a:r>
            <a:r>
              <a:rPr lang="en-US" dirty="0" smtClean="0"/>
              <a:t>challenges </a:t>
            </a:r>
            <a:r>
              <a:rPr lang="en-US" dirty="0"/>
              <a:t>to abolitionist pedagogy </a:t>
            </a:r>
            <a:r>
              <a:rPr lang="en-US" sz="1400" dirty="0" smtClean="0"/>
              <a:t>(Ferreira, 2013; Kilgore</a:t>
            </a:r>
            <a:r>
              <a:rPr lang="en-US" sz="1400" dirty="0"/>
              <a:t>, 2011)</a:t>
            </a:r>
          </a:p>
          <a:p>
            <a:r>
              <a:rPr lang="en-US" dirty="0" smtClean="0"/>
              <a:t>Role of gender in challenges to abolitionist pedagogy</a:t>
            </a:r>
            <a:r>
              <a:rPr lang="en-US" sz="1400" dirty="0" smtClean="0"/>
              <a:t>(</a:t>
            </a:r>
            <a:r>
              <a:rPr lang="en-US" sz="1400" dirty="0"/>
              <a:t>Ferreira, 2013)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68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Experience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Gender-relevant, context-specific, critical, democratic pedagogy within a women’s medium-security </a:t>
            </a:r>
            <a:r>
              <a:rPr lang="en-US" dirty="0" smtClean="0"/>
              <a:t>prison</a:t>
            </a:r>
          </a:p>
          <a:p>
            <a:pPr lvl="1"/>
            <a:r>
              <a:rPr lang="en-US" dirty="0" smtClean="0"/>
              <a:t>Sexual abuse</a:t>
            </a:r>
          </a:p>
          <a:p>
            <a:pPr lvl="1"/>
            <a:r>
              <a:rPr lang="en-US" dirty="0" smtClean="0"/>
              <a:t>Patriarchy</a:t>
            </a:r>
          </a:p>
          <a:p>
            <a:pPr lvl="1"/>
            <a:r>
              <a:rPr lang="en-US" dirty="0" smtClean="0"/>
              <a:t>Psychiatric drugs </a:t>
            </a:r>
            <a:endParaRPr lang="en-US" dirty="0"/>
          </a:p>
          <a:p>
            <a:r>
              <a:rPr lang="en-US" dirty="0"/>
              <a:t>Context-specific, critical, democratic pedagogy within a men’s maximum-security </a:t>
            </a:r>
            <a:r>
              <a:rPr lang="en-US" dirty="0" smtClean="0"/>
              <a:t>prison </a:t>
            </a:r>
          </a:p>
          <a:p>
            <a:pPr lvl="1"/>
            <a:r>
              <a:rPr lang="en-US" dirty="0" smtClean="0"/>
              <a:t>Hyper-masculinity</a:t>
            </a:r>
          </a:p>
          <a:p>
            <a:pPr lvl="1"/>
            <a:r>
              <a:rPr lang="en-US" dirty="0" smtClean="0"/>
              <a:t>Conformity to inherited penal system</a:t>
            </a:r>
          </a:p>
          <a:p>
            <a:r>
              <a:rPr lang="en-US" dirty="0" smtClean="0"/>
              <a:t>Termination</a:t>
            </a:r>
          </a:p>
          <a:p>
            <a:pPr lvl="1"/>
            <a:r>
              <a:rPr lang="en-US" dirty="0" smtClean="0"/>
              <a:t>Hyper-</a:t>
            </a:r>
            <a:r>
              <a:rPr lang="en-US" dirty="0" err="1" smtClean="0"/>
              <a:t>sexualization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i="1" dirty="0"/>
              <a:t>All the Way </a:t>
            </a:r>
            <a:r>
              <a:rPr lang="en-US" i="1" dirty="0" smtClean="0"/>
              <a:t>Home</a:t>
            </a:r>
          </a:p>
          <a:p>
            <a:pPr lvl="1"/>
            <a:r>
              <a:rPr lang="en-US" dirty="0" smtClean="0"/>
              <a:t>Criminalization</a:t>
            </a:r>
          </a:p>
        </p:txBody>
      </p:sp>
    </p:spTree>
    <p:extLst>
      <p:ext uri="{BB962C8B-B14F-4D97-AF65-F5344CB8AC3E}">
        <p14:creationId xmlns:p14="http://schemas.microsoft.com/office/powerpoint/2010/main" val="371324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</a:t>
            </a:r>
            <a:r>
              <a:rPr lang="en-US" dirty="0" smtClean="0"/>
              <a:t>n</a:t>
            </a:r>
            <a:r>
              <a:rPr lang="en-US" dirty="0"/>
              <a:t>-depth exploration of </a:t>
            </a:r>
            <a:r>
              <a:rPr lang="en-US" dirty="0" smtClean="0"/>
              <a:t>gender’s role in the perception, implementation, and effects of abolitionist pedagogy</a:t>
            </a:r>
          </a:p>
          <a:p>
            <a:r>
              <a:rPr lang="en-US" dirty="0" smtClean="0"/>
              <a:t>Amplify the voices of incarcerated experts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90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1130</TotalTime>
  <Words>920</Words>
  <Application>Microsoft Office PowerPoint</Application>
  <PresentationFormat>On-screen Show (4:3)</PresentationFormat>
  <Paragraphs>115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Gender’s Role in Abolitionist Pedagogy:  A fictionalized autoethnography through letters from prison</vt:lpstr>
      <vt:lpstr>Problem</vt:lpstr>
      <vt:lpstr>Significance</vt:lpstr>
      <vt:lpstr>Autobiographical Information</vt:lpstr>
      <vt:lpstr>Terms of Interest</vt:lpstr>
      <vt:lpstr>Background</vt:lpstr>
      <vt:lpstr>Background</vt:lpstr>
      <vt:lpstr>My Experience</vt:lpstr>
      <vt:lpstr>Purpose</vt:lpstr>
      <vt:lpstr>Theoretical Framework</vt:lpstr>
      <vt:lpstr>Review of the Literature</vt:lpstr>
      <vt:lpstr>Research Question</vt:lpstr>
      <vt:lpstr>Methodology</vt:lpstr>
      <vt:lpstr>Data Sources</vt:lpstr>
      <vt:lpstr>Data Analysis and Transformation Procedure </vt:lpstr>
      <vt:lpstr>PowerPoint Presentation</vt:lpstr>
      <vt:lpstr>PowerPoint Presentation</vt:lpstr>
      <vt:lpstr>PowerPoint Presentation</vt:lpstr>
      <vt:lpstr>PowerPoint Presentation</vt:lpstr>
      <vt:lpstr>Ethical Considerations</vt:lpstr>
      <vt:lpstr>Presentation of Findings</vt:lpstr>
      <vt:lpstr>Preliminary Findings/Implications</vt:lpstr>
      <vt:lpstr>Suggestions for Future Research </vt:lpstr>
      <vt:lpstr>References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Gendered Barriers to  Abolitionist Pedagogy:  Reflections of a Prison Educator in the United States</dc:title>
  <dc:creator>Shelby  Ferreira</dc:creator>
  <cp:lastModifiedBy>Rebecca Draper</cp:lastModifiedBy>
  <cp:revision>53</cp:revision>
  <dcterms:created xsi:type="dcterms:W3CDTF">2014-08-24T21:02:13Z</dcterms:created>
  <dcterms:modified xsi:type="dcterms:W3CDTF">2014-10-03T03:12:58Z</dcterms:modified>
</cp:coreProperties>
</file>