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330" r:id="rId3"/>
    <p:sldId id="258" r:id="rId4"/>
    <p:sldId id="276" r:id="rId5"/>
    <p:sldId id="302" r:id="rId6"/>
    <p:sldId id="328" r:id="rId7"/>
    <p:sldId id="322" r:id="rId8"/>
    <p:sldId id="323" r:id="rId9"/>
    <p:sldId id="301" r:id="rId10"/>
    <p:sldId id="281" r:id="rId11"/>
    <p:sldId id="305" r:id="rId12"/>
    <p:sldId id="288" r:id="rId13"/>
    <p:sldId id="324" r:id="rId14"/>
    <p:sldId id="272" r:id="rId15"/>
    <p:sldId id="331" r:id="rId16"/>
    <p:sldId id="309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091" autoAdjust="0"/>
    <p:restoredTop sz="94660"/>
  </p:normalViewPr>
  <p:slideViewPr>
    <p:cSldViewPr>
      <p:cViewPr>
        <p:scale>
          <a:sx n="97" d="100"/>
          <a:sy n="97" d="100"/>
        </p:scale>
        <p:origin x="-54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D0FFF987-A076-4546-882F-1FE55AEC20BF}" type="datetimeFigureOut">
              <a:rPr lang="en-AU" smtClean="0"/>
              <a:t>3/10/2014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1A56757C-0347-44A3-843B-304655AE2D0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2794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611" y="0"/>
            <a:ext cx="1608" cy="160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6" tIns="45713" rIns="91426" bIns="45713" anchor="ctr"/>
          <a:lstStyle/>
          <a:p>
            <a:endParaRPr lang="en-AU"/>
          </a:p>
        </p:txBody>
      </p:sp>
      <p:sp>
        <p:nvSpPr>
          <p:cNvPr id="225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0412" y="4714994"/>
            <a:ext cx="5435244" cy="446666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1610-C715-446A-A875-94D98737D848}" type="datetimeFigureOut">
              <a:rPr lang="en-AU" smtClean="0"/>
              <a:t>3/10/2014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FB6E-E506-49B5-AFD0-3960561F54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7069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1610-C715-446A-A875-94D98737D848}" type="datetimeFigureOut">
              <a:rPr lang="en-AU" smtClean="0"/>
              <a:t>3/10/2014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FB6E-E506-49B5-AFD0-3960561F54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0470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1610-C715-446A-A875-94D98737D848}" type="datetimeFigureOut">
              <a:rPr lang="en-AU" smtClean="0"/>
              <a:t>3/10/2014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FB6E-E506-49B5-AFD0-3960561F54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5285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1610-C715-446A-A875-94D98737D848}" type="datetimeFigureOut">
              <a:rPr lang="en-AU" smtClean="0"/>
              <a:t>3/10/2014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FB6E-E506-49B5-AFD0-3960561F54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7235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1610-C715-446A-A875-94D98737D848}" type="datetimeFigureOut">
              <a:rPr lang="en-AU" smtClean="0"/>
              <a:t>3/10/2014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FB6E-E506-49B5-AFD0-3960561F54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086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1610-C715-446A-A875-94D98737D848}" type="datetimeFigureOut">
              <a:rPr lang="en-AU" smtClean="0"/>
              <a:t>3/10/2014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FB6E-E506-49B5-AFD0-3960561F54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732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1610-C715-446A-A875-94D98737D848}" type="datetimeFigureOut">
              <a:rPr lang="en-AU" smtClean="0"/>
              <a:t>3/10/2014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FB6E-E506-49B5-AFD0-3960561F54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312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1610-C715-446A-A875-94D98737D848}" type="datetimeFigureOut">
              <a:rPr lang="en-AU" smtClean="0"/>
              <a:t>3/10/2014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FB6E-E506-49B5-AFD0-3960561F54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998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1610-C715-446A-A875-94D98737D848}" type="datetimeFigureOut">
              <a:rPr lang="en-AU" smtClean="0"/>
              <a:t>3/10/2014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FB6E-E506-49B5-AFD0-3960561F54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8095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1610-C715-446A-A875-94D98737D848}" type="datetimeFigureOut">
              <a:rPr lang="en-AU" smtClean="0"/>
              <a:t>3/10/2014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FB6E-E506-49B5-AFD0-3960561F54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851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1610-C715-446A-A875-94D98737D848}" type="datetimeFigureOut">
              <a:rPr lang="en-AU" smtClean="0"/>
              <a:t>3/10/2014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FB6E-E506-49B5-AFD0-3960561F54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8582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F1610-C715-446A-A875-94D98737D848}" type="datetimeFigureOut">
              <a:rPr lang="en-AU" smtClean="0"/>
              <a:t>3/10/2014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4FB6E-E506-49B5-AFD0-3960561F54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568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276872"/>
            <a:ext cx="7772400" cy="1467594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1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1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31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1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3100" b="1" i="1" dirty="0" smtClean="0">
                <a:latin typeface="Times New Roman" pitchFamily="18" charset="0"/>
                <a:cs typeface="Times New Roman" pitchFamily="18" charset="0"/>
              </a:rPr>
              <a:t>Delivering the </a:t>
            </a:r>
            <a:r>
              <a:rPr lang="en-GB" sz="3100" b="1" i="1" dirty="0" err="1" smtClean="0">
                <a:latin typeface="Times New Roman" pitchFamily="18" charset="0"/>
                <a:cs typeface="Times New Roman" pitchFamily="18" charset="0"/>
              </a:rPr>
              <a:t>Winnunga</a:t>
            </a:r>
            <a:r>
              <a:rPr lang="en-GB" sz="3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100" b="1" i="1" dirty="0">
                <a:latin typeface="Times New Roman" pitchFamily="18" charset="0"/>
                <a:cs typeface="Times New Roman" pitchFamily="18" charset="0"/>
              </a:rPr>
              <a:t>Holistic Health Care</a:t>
            </a:r>
            <a:br>
              <a:rPr lang="en-GB" sz="3100" b="1" i="1" dirty="0">
                <a:latin typeface="Times New Roman" pitchFamily="18" charset="0"/>
                <a:cs typeface="Times New Roman" pitchFamily="18" charset="0"/>
              </a:rPr>
            </a:br>
            <a:r>
              <a:rPr lang="en-GB" sz="3100" b="1" i="1" dirty="0">
                <a:latin typeface="Times New Roman" pitchFamily="18" charset="0"/>
                <a:cs typeface="Times New Roman" pitchFamily="18" charset="0"/>
              </a:rPr>
              <a:t>Prison </a:t>
            </a:r>
            <a:r>
              <a:rPr lang="en-GB" sz="3100" b="1" i="1" dirty="0" smtClean="0">
                <a:latin typeface="Times New Roman" pitchFamily="18" charset="0"/>
                <a:cs typeface="Times New Roman" pitchFamily="18" charset="0"/>
              </a:rPr>
              <a:t>Model</a:t>
            </a:r>
            <a:r>
              <a:rPr lang="en-GB" sz="31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31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100" i="1" dirty="0">
                <a:latin typeface="Times New Roman" pitchFamily="18" charset="0"/>
                <a:cs typeface="Times New Roman" pitchFamily="18" charset="0"/>
              </a:rPr>
            </a:br>
            <a:r>
              <a:rPr lang="en-GB" sz="31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A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6400800" cy="1752600"/>
          </a:xfrm>
          <a:solidFill>
            <a:schemeClr val="accent2"/>
          </a:solidFill>
        </p:spPr>
        <p:txBody>
          <a:bodyPr>
            <a:no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 i="1" dirty="0" smtClean="0">
                <a:latin typeface="+mj-lt"/>
              </a:rPr>
              <a:t/>
            </a:r>
            <a:br>
              <a:rPr lang="en-GB" sz="2800" b="1" i="1" dirty="0" smtClean="0">
                <a:latin typeface="+mj-lt"/>
              </a:rPr>
            </a:br>
            <a:r>
              <a:rPr lang="en-GB" sz="2800" b="1" i="1" dirty="0" smtClean="0">
                <a:latin typeface="+mj-lt"/>
              </a:rPr>
              <a:t>Nerelle Poroch</a:t>
            </a:r>
            <a:endParaRPr lang="en-AU" sz="2800" dirty="0">
              <a:latin typeface="+mj-lt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9907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45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>
                <a:latin typeface="Times New Roman" pitchFamily="18" charset="0"/>
                <a:cs typeface="Times New Roman" pitchFamily="18" charset="0"/>
              </a:rPr>
              <a:t>WINNUNGA AMC ABORIGINAL HEALTH WORKER</a:t>
            </a:r>
            <a:endParaRPr lang="en-A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endParaRPr lang="en-AU" dirty="0"/>
          </a:p>
        </p:txBody>
      </p:sp>
      <p:pic>
        <p:nvPicPr>
          <p:cNvPr id="5122" name="Picture 2" descr="W:\photos 2009-2010\Picture 4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840760" cy="466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667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>
                <a:latin typeface="Times New Roman" pitchFamily="18" charset="0"/>
                <a:cs typeface="Times New Roman" pitchFamily="18" charset="0"/>
              </a:rPr>
              <a:t>WINNUNGA ART CLASSES AT THE AMC</a:t>
            </a:r>
            <a:endParaRPr lang="en-A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64494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176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>
                <a:latin typeface="Times New Roman" pitchFamily="18" charset="0"/>
                <a:cs typeface="Times New Roman" pitchFamily="18" charset="0"/>
              </a:rPr>
              <a:t>WINNUNGA MIDWIFERY PROGRAM</a:t>
            </a:r>
            <a:endParaRPr lang="en-A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098" name="Picture 2" descr="W:\photos 2009-2010\Picture 7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98815"/>
            <a:ext cx="8191429" cy="557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12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WINNUNGA MUMS’ AND BUBS’ GROUP AT FLORIADE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W:\Mums&amp;Bubs Floriade\IMG_06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268760"/>
            <a:ext cx="802838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237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AU" sz="24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AU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000" i="1" dirty="0" smtClean="0"/>
              <a:t>I </a:t>
            </a:r>
            <a:r>
              <a:rPr lang="en-US" sz="2000" i="1" dirty="0"/>
              <a:t>need help from everywhere. It is a big what if. The Aboriginal Liaison Officer said she would keep in contact because I need support and I did not have it before. Now I know what I want and I have to ask for help. It has been hard to open up to people but I am doing this.</a:t>
            </a:r>
            <a:endParaRPr lang="en-AU" sz="2000" dirty="0"/>
          </a:p>
          <a:p>
            <a:pPr marL="0" indent="0" algn="just">
              <a:buNone/>
            </a:pP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(Aboriginal female </a:t>
            </a:r>
            <a:r>
              <a:rPr lang="en-AU" sz="2000" dirty="0">
                <a:latin typeface="Times New Roman" pitchFamily="18" charset="0"/>
                <a:cs typeface="Times New Roman" pitchFamily="18" charset="0"/>
              </a:rPr>
              <a:t>respondent)</a:t>
            </a:r>
            <a:r>
              <a:rPr lang="en-US" sz="2000" i="1" dirty="0"/>
              <a:t> </a:t>
            </a:r>
            <a:endParaRPr lang="en-A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448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They are not going to bullshit with you;</a:t>
            </a:r>
          </a:p>
          <a:p>
            <a:endParaRPr lang="en-AU" dirty="0"/>
          </a:p>
          <a:p>
            <a:r>
              <a:rPr lang="en-AU" dirty="0" smtClean="0"/>
              <a:t>They will tell you honestly;</a:t>
            </a:r>
          </a:p>
          <a:p>
            <a:endParaRPr lang="en-AU" dirty="0"/>
          </a:p>
          <a:p>
            <a:r>
              <a:rPr lang="en-AU" dirty="0" smtClean="0"/>
              <a:t>And they make you feel they will be there to help you.  </a:t>
            </a:r>
            <a:r>
              <a:rPr lang="en-AU" sz="2000" dirty="0" smtClean="0"/>
              <a:t>(Aboriginal male </a:t>
            </a:r>
            <a:r>
              <a:rPr lang="en-AU" sz="2000" dirty="0"/>
              <a:t>r</a:t>
            </a:r>
            <a:r>
              <a:rPr lang="en-AU" sz="2000" dirty="0" smtClean="0"/>
              <a:t>espondent)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704382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NAIDOC DAY AT WINNUNGA</a:t>
            </a:r>
            <a:endParaRPr lang="en-A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8195" name="Picture 3" descr="W:\PHOTOS NAIDOC 2011\IMG_04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701296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48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Aboriginal Health is:</a:t>
            </a:r>
            <a:br>
              <a:rPr lang="en-A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A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Holistic, encompassing mental health and physical, cultural and spiritual health ….</a:t>
            </a:r>
            <a:br>
              <a:rPr lang="en-A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A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3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AU" sz="3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A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AU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AU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A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AU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Swan, P. &amp; Raphael. B. 1995. </a:t>
            </a:r>
            <a:r>
              <a:rPr lang="en-A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‘Ways Forward’ National Consultancy Report on Aboriginal and Torres Strait Islander Mental Health, Part 1. </a:t>
            </a:r>
            <a:r>
              <a:rPr lang="en-A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Australian Government Publishing Service. Canberra</a:t>
            </a:r>
            <a:br>
              <a:rPr lang="en-A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A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A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A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544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WINNUNGA’S CURRENT LOCATION IN NARRABUNDAH, ACT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94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7588" name="Picture 4" descr="Picture 4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25943"/>
            <a:ext cx="8928100" cy="669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37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idx="1"/>
          </p:nvPr>
        </p:nvSpPr>
        <p:spPr>
          <a:xfrm>
            <a:off x="378146" y="548680"/>
            <a:ext cx="8229600" cy="5541015"/>
          </a:xfrm>
          <a:ln/>
        </p:spPr>
        <p:txBody>
          <a:bodyPr lIns="0" tIns="0" rIns="0" bIns="0">
            <a:normAutofit/>
          </a:bodyPr>
          <a:lstStyle/>
          <a:p>
            <a:pPr algn="ctr">
              <a:lnSpc>
                <a:spcPct val="93000"/>
              </a:lnSpc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ALEXANDER MACONOCHIE CENTRE, ACT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3000"/>
              </a:lnSpc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b="1" dirty="0"/>
          </a:p>
          <a:p>
            <a:pPr lvl="1">
              <a:lnSpc>
                <a:spcPct val="93000"/>
              </a:lnSpc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b="1" dirty="0"/>
              <a:t>The Model has three parts:</a:t>
            </a:r>
          </a:p>
          <a:p>
            <a:pPr>
              <a:lnSpc>
                <a:spcPct val="93000"/>
              </a:lnSpc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b="1" dirty="0"/>
          </a:p>
          <a:p>
            <a:pPr lvl="3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b="1" dirty="0"/>
              <a:t>Incarceration</a:t>
            </a:r>
          </a:p>
          <a:p>
            <a:pPr lvl="3">
              <a:lnSpc>
                <a:spcPct val="93000"/>
              </a:lnSpc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b="1" dirty="0"/>
          </a:p>
          <a:p>
            <a:pPr lvl="3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b="1" dirty="0"/>
              <a:t>Release from prison</a:t>
            </a:r>
          </a:p>
          <a:p>
            <a:pPr lvl="3">
              <a:lnSpc>
                <a:spcPct val="93000"/>
              </a:lnSpc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b="1" dirty="0"/>
          </a:p>
          <a:p>
            <a:pPr lvl="3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b="1" dirty="0"/>
              <a:t>Breaking the cycle of incarceration</a:t>
            </a:r>
          </a:p>
        </p:txBody>
      </p:sp>
      <p:pic>
        <p:nvPicPr>
          <p:cNvPr id="10243" name="Picture 3" descr="J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17249"/>
            <a:ext cx="8542906" cy="583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83568" y="6352018"/>
            <a:ext cx="62646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</a:rPr>
              <a:t>          </a:t>
            </a:r>
            <a:endParaRPr 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7238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>
                <a:latin typeface="Times New Roman" pitchFamily="18" charset="0"/>
                <a:cs typeface="Times New Roman" pitchFamily="18" charset="0"/>
              </a:rPr>
              <a:t>ALEXANDER MACONOCHIE CENTRE, ACT</a:t>
            </a:r>
            <a:endParaRPr lang="en-A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62" y="1958181"/>
            <a:ext cx="5705475" cy="3810000"/>
          </a:xfrm>
        </p:spPr>
      </p:pic>
    </p:spTree>
    <p:extLst>
      <p:ext uri="{BB962C8B-B14F-4D97-AF65-F5344CB8AC3E}">
        <p14:creationId xmlns:p14="http://schemas.microsoft.com/office/powerpoint/2010/main" val="403710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6" name="Picture 8" descr="E:\2013-09-25\4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317500"/>
            <a:ext cx="4673600" cy="622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129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WE’RE STRUGGLING IN HERE REPORT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:\2013-09-25\4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7687" y="1824485"/>
            <a:ext cx="4588625" cy="407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17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WINNUNGA AMC ABORIGINAL HEALTH WORKER</a:t>
            </a:r>
            <a:endParaRPr lang="en-A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nerellep\AppData\Local\Microsoft\Windows\Temporary Internet Files\Content.Outlook\PVEHY88R\IMG_39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69" y="1402525"/>
            <a:ext cx="7848873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389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6425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WINNUNGA HOLISTIC HEALTH CARE PRISON MODEL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2124075" y="1052513"/>
            <a:ext cx="4897438" cy="5589587"/>
          </a:xfrm>
        </p:spPr>
        <p:txBody>
          <a:bodyPr>
            <a:normAutofit fontScale="25000" lnSpcReduction="20000"/>
          </a:bodyPr>
          <a:lstStyle/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endParaRPr lang="en-US" sz="3200" smtClean="0"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5124" name="Rectangle 7"/>
          <p:cNvSpPr>
            <a:spLocks noGrp="1" noChangeArrowheads="1"/>
          </p:cNvSpPr>
          <p:nvPr>
            <p:ph sz="half" idx="2"/>
          </p:nvPr>
        </p:nvSpPr>
        <p:spPr>
          <a:xfrm flipH="1">
            <a:off x="250825" y="6176963"/>
            <a:ext cx="73025" cy="69850"/>
          </a:xfrm>
        </p:spPr>
        <p:txBody>
          <a:bodyPr>
            <a:normAutofit fontScale="25000" lnSpcReduction="20000"/>
          </a:bodyPr>
          <a:lstStyle/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endParaRPr lang="en-US" sz="3200" smtClean="0"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AU"/>
          </a:p>
        </p:txBody>
      </p:sp>
      <p:pic>
        <p:nvPicPr>
          <p:cNvPr id="5126" name="Picture 4" descr="prison_health_illo"/>
          <p:cNvPicPr>
            <a:picLocks noChangeAspect="1" noChangeArrowheads="1"/>
          </p:cNvPicPr>
          <p:nvPr/>
        </p:nvPicPr>
        <p:blipFill>
          <a:blip r:embed="rId2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765175"/>
            <a:ext cx="4994275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3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1740</TotalTime>
  <Words>178</Words>
  <Application>Microsoft Office PowerPoint</Application>
  <PresentationFormat>On-screen Show (4:3)</PresentationFormat>
  <Paragraphs>32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 Delivering the Winnunga Holistic Health Care Prison Model  A</vt:lpstr>
      <vt:lpstr>          Aboriginal Health is:  Holistic, encompassing mental health and physical, cultural and spiritual health ….         Swan, P. &amp; Raphael. B. 1995. ‘Ways Forward’ National Consultancy Report on Aboriginal and Torres Strait Islander Mental Health, Part 1. Australian Government Publishing Service. Canberra   </vt:lpstr>
      <vt:lpstr>WINNUNGA’S CURRENT LOCATION IN NARRABUNDAH, ACT</vt:lpstr>
      <vt:lpstr>PowerPoint Presentation</vt:lpstr>
      <vt:lpstr>ALEXANDER MACONOCHIE CENTRE, ACT</vt:lpstr>
      <vt:lpstr>PowerPoint Presentation</vt:lpstr>
      <vt:lpstr>WE’RE STRUGGLING IN HERE REPORT</vt:lpstr>
      <vt:lpstr>WINNUNGA AMC ABORIGINAL HEALTH WORKER</vt:lpstr>
      <vt:lpstr>WINNUNGA HOLISTIC HEALTH CARE PRISON MODEL</vt:lpstr>
      <vt:lpstr>WINNUNGA AMC ABORIGINAL HEALTH WORKER</vt:lpstr>
      <vt:lpstr>WINNUNGA ART CLASSES AT THE AMC</vt:lpstr>
      <vt:lpstr>WINNUNGA MIDWIFERY PROGRAM</vt:lpstr>
      <vt:lpstr>WINNUNGA MUMS’ AND BUBS’ GROUP AT FLORIADE</vt:lpstr>
      <vt:lpstr>PowerPoint Presentation</vt:lpstr>
      <vt:lpstr>PowerPoint Presentation</vt:lpstr>
      <vt:lpstr>NAIDOC DAY AT WINNUNGA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Local Context: Implementation of Social and Emotional Wellbeing Programs in the ACT</dc:title>
  <dc:creator>Nerelle Poroch</dc:creator>
  <cp:lastModifiedBy>Rebecca Draper</cp:lastModifiedBy>
  <cp:revision>93</cp:revision>
  <cp:lastPrinted>2013-11-11T03:47:47Z</cp:lastPrinted>
  <dcterms:created xsi:type="dcterms:W3CDTF">2012-06-28T02:29:30Z</dcterms:created>
  <dcterms:modified xsi:type="dcterms:W3CDTF">2014-10-03T04:58:56Z</dcterms:modified>
</cp:coreProperties>
</file>